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635" r:id="rId2"/>
    <p:sldId id="1737" r:id="rId3"/>
    <p:sldId id="1742" r:id="rId4"/>
    <p:sldId id="1743" r:id="rId5"/>
    <p:sldId id="291" r:id="rId6"/>
    <p:sldId id="261" r:id="rId7"/>
    <p:sldId id="1730" r:id="rId8"/>
    <p:sldId id="275" r:id="rId9"/>
    <p:sldId id="1735" r:id="rId10"/>
    <p:sldId id="1734" r:id="rId11"/>
    <p:sldId id="1733" r:id="rId12"/>
    <p:sldId id="1732" r:id="rId13"/>
    <p:sldId id="617" r:id="rId14"/>
    <p:sldId id="1736" r:id="rId15"/>
    <p:sldId id="1741" r:id="rId16"/>
    <p:sldId id="618" r:id="rId17"/>
    <p:sldId id="1738" r:id="rId18"/>
    <p:sldId id="257" r:id="rId19"/>
    <p:sldId id="270" r:id="rId20"/>
    <p:sldId id="260" r:id="rId21"/>
    <p:sldId id="263" r:id="rId22"/>
    <p:sldId id="264" r:id="rId23"/>
    <p:sldId id="265" r:id="rId24"/>
    <p:sldId id="266" r:id="rId25"/>
    <p:sldId id="271" r:id="rId26"/>
    <p:sldId id="259" r:id="rId27"/>
    <p:sldId id="1744" r:id="rId28"/>
    <p:sldId id="1745" r:id="rId29"/>
    <p:sldId id="62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5"/>
            <p14:sldId id="1737"/>
            <p14:sldId id="1742"/>
            <p14:sldId id="1743"/>
            <p14:sldId id="291"/>
            <p14:sldId id="261"/>
            <p14:sldId id="1730"/>
            <p14:sldId id="275"/>
            <p14:sldId id="1735"/>
            <p14:sldId id="1734"/>
            <p14:sldId id="1733"/>
            <p14:sldId id="1732"/>
            <p14:sldId id="617"/>
            <p14:sldId id="1736"/>
            <p14:sldId id="1741"/>
            <p14:sldId id="618"/>
            <p14:sldId id="1738"/>
            <p14:sldId id="257"/>
            <p14:sldId id="270"/>
            <p14:sldId id="260"/>
            <p14:sldId id="263"/>
            <p14:sldId id="264"/>
            <p14:sldId id="265"/>
            <p14:sldId id="266"/>
            <p14:sldId id="271"/>
            <p14:sldId id="259"/>
            <p14:sldId id="1744"/>
            <p14:sldId id="1745"/>
            <p14:sldId id="62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C30D23"/>
    <a:srgbClr val="DADADA"/>
    <a:srgbClr val="D1ADBA"/>
    <a:srgbClr val="FF2525"/>
    <a:srgbClr val="FF5777"/>
    <a:srgbClr val="E995B9"/>
    <a:srgbClr val="8F7F71"/>
    <a:srgbClr val="FFFFFF"/>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6" autoAdjust="0"/>
    <p:restoredTop sz="96580" autoAdjust="0"/>
  </p:normalViewPr>
  <p:slideViewPr>
    <p:cSldViewPr snapToGrid="0">
      <p:cViewPr varScale="1">
        <p:scale>
          <a:sx n="68" d="100"/>
          <a:sy n="68" d="100"/>
        </p:scale>
        <p:origin x="552" y="48"/>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081157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11850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3003390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301004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717690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135675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27</a:t>
            </a:fld>
            <a:endParaRPr lang="zh-CN" altLang="en-US"/>
          </a:p>
        </p:txBody>
      </p:sp>
    </p:spTree>
    <p:extLst>
      <p:ext uri="{BB962C8B-B14F-4D97-AF65-F5344CB8AC3E}">
        <p14:creationId xmlns:p14="http://schemas.microsoft.com/office/powerpoint/2010/main" val="1552581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3019557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232697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4097713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73719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486832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AC68884-2525-4C2E-80A1-1C3C536DC351}" type="datetimeFigureOut">
              <a:rPr lang="zh-CN" altLang="en-US" smtClean="0"/>
              <a:t>2021/12/8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6CBE03-97AC-4F1D-8CC5-6A2ADDFD7C0C}" type="slidenum">
              <a:rPr lang="zh-CN" altLang="en-US" smtClean="0"/>
              <a:t>‹#›</a:t>
            </a:fld>
            <a:endParaRPr lang="zh-CN" altLang="en-US"/>
          </a:p>
        </p:txBody>
      </p:sp>
    </p:spTree>
    <p:extLst>
      <p:ext uri="{BB962C8B-B14F-4D97-AF65-F5344CB8AC3E}">
        <p14:creationId xmlns:p14="http://schemas.microsoft.com/office/powerpoint/2010/main" val="696536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5.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microsoft.com/office/2007/relationships/media" Target="../media/media3.wav"/><Relationship Id="rId7" Type="http://schemas.openxmlformats.org/officeDocument/2006/relationships/slideLayout" Target="../slideLayouts/slideLayout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image" Target="../media/image30.png"/><Relationship Id="rId5" Type="http://schemas.microsoft.com/office/2007/relationships/media" Target="../media/media4.wav"/><Relationship Id="rId10" Type="http://schemas.openxmlformats.org/officeDocument/2006/relationships/image" Target="../media/image29.png"/><Relationship Id="rId4" Type="http://schemas.openxmlformats.org/officeDocument/2006/relationships/audio" Target="../media/media3.wav"/><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6.mp4"/><Relationship Id="rId7" Type="http://schemas.openxmlformats.org/officeDocument/2006/relationships/image" Target="../media/image3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video" Target="../media/media6.mp4"/></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slideLayout" Target="../slideLayouts/slideLayout8.xml"/><Relationship Id="rId7" Type="http://schemas.openxmlformats.org/officeDocument/2006/relationships/image" Target="../media/image39.jpeg"/><Relationship Id="rId12" Type="http://schemas.openxmlformats.org/officeDocument/2006/relationships/image" Target="../media/image43.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8.jpeg"/><Relationship Id="rId11" Type="http://schemas.openxmlformats.org/officeDocument/2006/relationships/image" Target="../media/image42.png"/><Relationship Id="rId5" Type="http://schemas.openxmlformats.org/officeDocument/2006/relationships/image" Target="../media/image37.jpeg"/><Relationship Id="rId10" Type="http://schemas.openxmlformats.org/officeDocument/2006/relationships/image" Target="../media/image41.jpeg"/><Relationship Id="rId4" Type="http://schemas.openxmlformats.org/officeDocument/2006/relationships/notesSlide" Target="../notesSlides/notesSlide15.xml"/><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5.png"/><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1.xml"/><Relationship Id="rId1" Type="http://schemas.openxmlformats.org/officeDocument/2006/relationships/tags" Target="../tags/tag3.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1.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slideLayout" Target="../slideLayouts/slideLayout8.xml"/><Relationship Id="rId7" Type="http://schemas.openxmlformats.org/officeDocument/2006/relationships/image" Target="../media/image63.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62.png"/><Relationship Id="rId5" Type="http://schemas.openxmlformats.org/officeDocument/2006/relationships/image" Target="../media/image61.jpeg"/><Relationship Id="rId10" Type="http://schemas.openxmlformats.org/officeDocument/2006/relationships/image" Target="../media/image66.png"/><Relationship Id="rId4" Type="http://schemas.openxmlformats.org/officeDocument/2006/relationships/notesSlide" Target="../notesSlides/notesSlide17.xml"/><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descr="围栏里的建筑&#10;&#10;中度可信度描述已自动生成">
            <a:extLst>
              <a:ext uri="{FF2B5EF4-FFF2-40B4-BE49-F238E27FC236}">
                <a16:creationId xmlns:a16="http://schemas.microsoft.com/office/drawing/2014/main" id="{738F76FC-65E6-447D-8898-83780ECBDEE3}"/>
              </a:ext>
            </a:extLst>
          </p:cNvPr>
          <p:cNvPicPr>
            <a:picLocks noChangeAspect="1"/>
          </p:cNvPicPr>
          <p:nvPr/>
        </p:nvPicPr>
        <p:blipFill>
          <a:blip r:embed="rId3"/>
          <a:stretch>
            <a:fillRect/>
          </a:stretch>
        </p:blipFill>
        <p:spPr>
          <a:xfrm>
            <a:off x="0" y="0"/>
            <a:ext cx="12218581" cy="6858000"/>
          </a:xfrm>
          <a:prstGeom prst="rect">
            <a:avLst/>
          </a:prstGeom>
        </p:spPr>
      </p:pic>
      <p:sp>
        <p:nvSpPr>
          <p:cNvPr id="4" name="矩形 3"/>
          <p:cNvSpPr/>
          <p:nvPr/>
        </p:nvSpPr>
        <p:spPr>
          <a:xfrm>
            <a:off x="0" y="0"/>
            <a:ext cx="12218581"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461506" y="3021259"/>
            <a:ext cx="97659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200" normalizeH="0" baseline="0" noProof="0" dirty="0">
                <a:ln>
                  <a:noFill/>
                </a:ln>
                <a:solidFill>
                  <a:srgbClr val="C30D23"/>
                </a:solidFill>
                <a:effectLst/>
                <a:uLnTx/>
                <a:uFillTx/>
                <a:latin typeface="Arial Black" panose="020B0A04020102020204" pitchFamily="34" charset="0"/>
                <a:ea typeface="微软雅黑" panose="020B0503020204020204" pitchFamily="34" charset="-122"/>
                <a:cs typeface="+mn-ea"/>
                <a:sym typeface="Arial" panose="020B0604020202020204" pitchFamily="34" charset="0"/>
              </a:rPr>
              <a:t>智能家居产品适老化的人机交互技术及挑战</a:t>
            </a:r>
          </a:p>
        </p:txBody>
      </p:sp>
      <p:pic>
        <p:nvPicPr>
          <p:cNvPr id="5" name="图片 4" descr="卡通人物&#10;&#10;中度可信度描述已自动生成">
            <a:extLst>
              <a:ext uri="{FF2B5EF4-FFF2-40B4-BE49-F238E27FC236}">
                <a16:creationId xmlns:a16="http://schemas.microsoft.com/office/drawing/2014/main" id="{EDBEC159-4042-4B7A-AD93-EE8ACCCEFA11}"/>
              </a:ext>
            </a:extLst>
          </p:cNvPr>
          <p:cNvPicPr>
            <a:picLocks noChangeAspect="1"/>
          </p:cNvPicPr>
          <p:nvPr/>
        </p:nvPicPr>
        <p:blipFill>
          <a:blip r:embed="rId4"/>
          <a:stretch>
            <a:fillRect/>
          </a:stretch>
        </p:blipFill>
        <p:spPr>
          <a:xfrm>
            <a:off x="463956" y="1781890"/>
            <a:ext cx="4182930" cy="953708"/>
          </a:xfrm>
          <a:prstGeom prst="rect">
            <a:avLst/>
          </a:prstGeom>
        </p:spPr>
      </p:pic>
      <p:sp>
        <p:nvSpPr>
          <p:cNvPr id="10" name="文本框 9">
            <a:extLst>
              <a:ext uri="{FF2B5EF4-FFF2-40B4-BE49-F238E27FC236}">
                <a16:creationId xmlns:a16="http://schemas.microsoft.com/office/drawing/2014/main" id="{BB43AFE0-4B4F-4F0C-BAB4-3A277D07CFFA}"/>
              </a:ext>
            </a:extLst>
          </p:cNvPr>
          <p:cNvSpPr txBox="1"/>
          <p:nvPr/>
        </p:nvSpPr>
        <p:spPr>
          <a:xfrm>
            <a:off x="461506" y="3947574"/>
            <a:ext cx="209391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200" normalizeH="0" baseline="0" noProof="0" dirty="0">
                <a:ln>
                  <a:noFill/>
                </a:ln>
                <a:solidFill>
                  <a:srgbClr val="C30D23"/>
                </a:solidFill>
                <a:effectLst/>
                <a:uLnTx/>
                <a:uFillTx/>
                <a:latin typeface="Arial Black" panose="020B0A04020102020204" pitchFamily="34" charset="0"/>
                <a:ea typeface="微软雅黑" panose="020B0503020204020204" pitchFamily="34" charset="-122"/>
                <a:cs typeface="+mn-ea"/>
                <a:sym typeface="Arial" panose="020B0604020202020204" pitchFamily="34" charset="0"/>
              </a:rPr>
              <a:t>主讲人：曾碧</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 name="标题 32"/>
          <p:cNvSpPr>
            <a:spLocks noGrp="1"/>
          </p:cNvSpPr>
          <p:nvPr>
            <p:ph type="title"/>
          </p:nvPr>
        </p:nvSpPr>
        <p:spPr>
          <a:xfrm>
            <a:off x="217626" y="193467"/>
            <a:ext cx="9056851" cy="617518"/>
          </a:xfrm>
        </p:spPr>
        <p:txBody>
          <a:bodyPr/>
          <a:lstStyle/>
          <a:p>
            <a:r>
              <a:rPr lang="en-US" altLang="zh-CN" dirty="0">
                <a:sym typeface="Arial" panose="020B0604020202020204" pitchFamily="34" charset="0"/>
              </a:rPr>
              <a:t>2.5  </a:t>
            </a:r>
            <a:r>
              <a:rPr lang="zh-CN" altLang="en-US" dirty="0">
                <a:sym typeface="Arial" panose="020B0604020202020204" pitchFamily="34" charset="0"/>
              </a:rPr>
              <a:t>智能语音控制交互 </a:t>
            </a:r>
            <a:r>
              <a:rPr lang="en-US" altLang="zh-CN" dirty="0">
                <a:sym typeface="Arial" panose="020B0604020202020204" pitchFamily="34" charset="0"/>
              </a:rPr>
              <a:t>– </a:t>
            </a:r>
            <a:r>
              <a:rPr lang="zh-CN" altLang="en-US" dirty="0">
                <a:sym typeface="Arial" panose="020B0604020202020204" pitchFamily="34" charset="0"/>
              </a:rPr>
              <a:t>识别流畅性</a:t>
            </a:r>
          </a:p>
        </p:txBody>
      </p:sp>
      <p:sp>
        <p:nvSpPr>
          <p:cNvPr id="4" name="矩形 47">
            <a:extLst>
              <a:ext uri="{FF2B5EF4-FFF2-40B4-BE49-F238E27FC236}">
                <a16:creationId xmlns:a16="http://schemas.microsoft.com/office/drawing/2014/main" id="{DF3AE38A-A882-40F4-A32F-F0BC01B539C3}"/>
              </a:ext>
            </a:extLst>
          </p:cNvPr>
          <p:cNvSpPr>
            <a:spLocks noChangeArrowheads="1"/>
          </p:cNvSpPr>
          <p:nvPr/>
        </p:nvSpPr>
        <p:spPr bwMode="auto">
          <a:xfrm>
            <a:off x="428625" y="969272"/>
            <a:ext cx="7920037" cy="76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spcBef>
                <a:spcPct val="0"/>
              </a:spcBef>
              <a:buNone/>
            </a:pPr>
            <a:r>
              <a:rPr lang="zh-CN" altLang="en-US" sz="16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识别流畅性：</a:t>
            </a:r>
            <a:r>
              <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端上的低延时、高精度、模型压缩等问题 </a:t>
            </a:r>
            <a:r>
              <a:rPr lang="en-US" altLang="zh-CN" sz="1600" dirty="0">
                <a:solidFill>
                  <a:srgbClr val="333333"/>
                </a:solidFill>
                <a:latin typeface="Arial" panose="020B0604020202020204" pitchFamily="34" charset="0"/>
                <a:ea typeface="微软雅黑" panose="020B0503020204020204" pitchFamily="34" charset="-122"/>
                <a:cs typeface="+mn-ea"/>
                <a:sym typeface="Wingdings" panose="05000000000000000000" pitchFamily="2" charset="2"/>
              </a:rPr>
              <a:t> </a:t>
            </a:r>
            <a:r>
              <a:rPr lang="zh-CN" altLang="en-US" sz="1600" b="1" dirty="0">
                <a:solidFill>
                  <a:srgbClr val="333333"/>
                </a:solidFill>
                <a:latin typeface="Arial" panose="020B0604020202020204" pitchFamily="34" charset="0"/>
                <a:cs typeface="+mn-ea"/>
                <a:sym typeface="Wingdings" panose="05000000000000000000" pitchFamily="2" charset="2"/>
              </a:rPr>
              <a:t>端上的流式语音识别</a:t>
            </a:r>
            <a:endParaRPr lang="en-US" altLang="zh-CN" sz="1600" b="1" dirty="0">
              <a:solidFill>
                <a:srgbClr val="333333"/>
              </a:solidFill>
              <a:latin typeface="Arial" panose="020B0604020202020204" pitchFamily="34" charset="0"/>
              <a:cs typeface="+mn-ea"/>
              <a:sym typeface="Wingdings" panose="05000000000000000000" pitchFamily="2" charset="2"/>
            </a:endParaRPr>
          </a:p>
          <a:p>
            <a:pPr>
              <a:lnSpc>
                <a:spcPct val="150000"/>
              </a:lnSpc>
              <a:spcBef>
                <a:spcPct val="0"/>
              </a:spcBef>
              <a:buNone/>
            </a:pPr>
            <a:r>
              <a:rPr lang="zh-CN" altLang="en-US" sz="1600" b="1" dirty="0">
                <a:solidFill>
                  <a:srgbClr val="333333"/>
                </a:solidFill>
                <a:latin typeface="Arial" panose="020B0604020202020204" pitchFamily="34" charset="0"/>
                <a:cs typeface="+mn-ea"/>
                <a:sym typeface="Arial" panose="020B0604020202020204" pitchFamily="34" charset="0"/>
              </a:rPr>
              <a:t>解决方案：</a:t>
            </a:r>
            <a:r>
              <a:rPr lang="en-US" altLang="zh-CN" sz="1600" dirty="0">
                <a:solidFill>
                  <a:srgbClr val="333333"/>
                </a:solidFill>
                <a:latin typeface="Arial" panose="020B0604020202020204" pitchFamily="34" charset="0"/>
                <a:cs typeface="+mn-ea"/>
                <a:sym typeface="Arial" panose="020B0604020202020204" pitchFamily="34" charset="0"/>
              </a:rPr>
              <a:t>google</a:t>
            </a:r>
            <a:r>
              <a:rPr lang="zh-CN" altLang="en-US" sz="1600" dirty="0">
                <a:solidFill>
                  <a:srgbClr val="333333"/>
                </a:solidFill>
                <a:latin typeface="Arial" panose="020B0604020202020204" pitchFamily="34" charset="0"/>
                <a:cs typeface="+mn-ea"/>
                <a:sym typeface="Arial" panose="020B0604020202020204" pitchFamily="34" charset="0"/>
              </a:rPr>
              <a:t>使用</a:t>
            </a:r>
            <a:r>
              <a:rPr lang="en-US" altLang="zh-CN" sz="1600" dirty="0">
                <a:solidFill>
                  <a:srgbClr val="333333"/>
                </a:solidFill>
                <a:latin typeface="Arial" panose="020B0604020202020204" pitchFamily="34" charset="0"/>
                <a:cs typeface="+mn-ea"/>
                <a:sym typeface="Arial" panose="020B0604020202020204" pitchFamily="34" charset="0"/>
              </a:rPr>
              <a:t>cascaded encoder</a:t>
            </a:r>
            <a:r>
              <a:rPr lang="zh-CN" altLang="en-US" sz="1600" dirty="0">
                <a:solidFill>
                  <a:srgbClr val="333333"/>
                </a:solidFill>
                <a:latin typeface="Arial" panose="020B0604020202020204" pitchFamily="34" charset="0"/>
                <a:cs typeface="+mn-ea"/>
                <a:sym typeface="Arial" panose="020B0604020202020204" pitchFamily="34" charset="0"/>
              </a:rPr>
              <a:t>的方法，</a:t>
            </a:r>
            <a:r>
              <a:rPr lang="en-US" altLang="zh-CN" sz="1600" dirty="0" err="1">
                <a:solidFill>
                  <a:srgbClr val="333333"/>
                </a:solidFill>
                <a:latin typeface="Arial" panose="020B0604020202020204" pitchFamily="34" charset="0"/>
                <a:cs typeface="+mn-ea"/>
                <a:sym typeface="Arial" panose="020B0604020202020204" pitchFamily="34" charset="0"/>
              </a:rPr>
              <a:t>Wenet</a:t>
            </a:r>
            <a:r>
              <a:rPr lang="zh-CN" altLang="en-US" sz="1600" dirty="0">
                <a:solidFill>
                  <a:srgbClr val="333333"/>
                </a:solidFill>
                <a:latin typeface="Arial" panose="020B0604020202020204" pitchFamily="34" charset="0"/>
                <a:cs typeface="+mn-ea"/>
                <a:sym typeface="Arial" panose="020B0604020202020204" pitchFamily="34" charset="0"/>
              </a:rPr>
              <a:t>使用基于</a:t>
            </a:r>
            <a:r>
              <a:rPr lang="en-US" altLang="zh-CN" sz="1600" dirty="0">
                <a:solidFill>
                  <a:srgbClr val="333333"/>
                </a:solidFill>
                <a:latin typeface="Arial" panose="020B0604020202020204" pitchFamily="34" charset="0"/>
                <a:cs typeface="+mn-ea"/>
                <a:sym typeface="Arial" panose="020B0604020202020204" pitchFamily="34" charset="0"/>
              </a:rPr>
              <a:t>Chunk</a:t>
            </a:r>
            <a:r>
              <a:rPr lang="zh-CN" altLang="en-US" sz="1600" dirty="0">
                <a:solidFill>
                  <a:srgbClr val="333333"/>
                </a:solidFill>
                <a:latin typeface="Arial" panose="020B0604020202020204" pitchFamily="34" charset="0"/>
                <a:cs typeface="+mn-ea"/>
                <a:sym typeface="Arial" panose="020B0604020202020204" pitchFamily="34" charset="0"/>
              </a:rPr>
              <a:t>的思想</a:t>
            </a:r>
            <a:endParaRPr lang="en-US" altLang="zh-CN" sz="1600" dirty="0">
              <a:solidFill>
                <a:srgbClr val="333333"/>
              </a:solidFill>
              <a:latin typeface="Arial" panose="020B0604020202020204" pitchFamily="34" charset="0"/>
              <a:cs typeface="+mn-ea"/>
              <a:sym typeface="Wingdings" panose="05000000000000000000" pitchFamily="2" charset="2"/>
            </a:endParaRPr>
          </a:p>
        </p:txBody>
      </p:sp>
      <p:pic>
        <p:nvPicPr>
          <p:cNvPr id="2" name="697088a9eaa7f23dff8db7ba6c7a15e1">
            <a:hlinkClick r:id="" action="ppaction://media"/>
            <a:extLst>
              <a:ext uri="{FF2B5EF4-FFF2-40B4-BE49-F238E27FC236}">
                <a16:creationId xmlns:a16="http://schemas.microsoft.com/office/drawing/2014/main" id="{78096F2C-F2FB-403C-8B2D-B419109C60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8320615" y="2012538"/>
            <a:ext cx="4316413" cy="2445967"/>
          </a:xfrm>
          <a:prstGeom prst="rect">
            <a:avLst/>
          </a:prstGeom>
        </p:spPr>
      </p:pic>
      <p:pic>
        <p:nvPicPr>
          <p:cNvPr id="8" name="图片 7">
            <a:extLst>
              <a:ext uri="{FF2B5EF4-FFF2-40B4-BE49-F238E27FC236}">
                <a16:creationId xmlns:a16="http://schemas.microsoft.com/office/drawing/2014/main" id="{70B2104D-1F65-41EA-BC68-6BB37925857A}"/>
              </a:ext>
            </a:extLst>
          </p:cNvPr>
          <p:cNvPicPr>
            <a:picLocks noChangeAspect="1"/>
          </p:cNvPicPr>
          <p:nvPr/>
        </p:nvPicPr>
        <p:blipFill>
          <a:blip r:embed="rId6"/>
          <a:stretch>
            <a:fillRect/>
          </a:stretch>
        </p:blipFill>
        <p:spPr>
          <a:xfrm>
            <a:off x="3964031" y="3046147"/>
            <a:ext cx="5083717" cy="2460908"/>
          </a:xfrm>
          <a:prstGeom prst="rect">
            <a:avLst/>
          </a:prstGeom>
        </p:spPr>
      </p:pic>
      <p:sp>
        <p:nvSpPr>
          <p:cNvPr id="9" name="文本框 8">
            <a:extLst>
              <a:ext uri="{FF2B5EF4-FFF2-40B4-BE49-F238E27FC236}">
                <a16:creationId xmlns:a16="http://schemas.microsoft.com/office/drawing/2014/main" id="{9E96AAF6-D2D3-48D5-B66C-888C36256BA7}"/>
              </a:ext>
            </a:extLst>
          </p:cNvPr>
          <p:cNvSpPr txBox="1"/>
          <p:nvPr/>
        </p:nvSpPr>
        <p:spPr>
          <a:xfrm>
            <a:off x="2338388" y="6107651"/>
            <a:ext cx="10017425" cy="738664"/>
          </a:xfrm>
          <a:prstGeom prst="rect">
            <a:avLst/>
          </a:prstGeom>
          <a:noFill/>
        </p:spPr>
        <p:txBody>
          <a:bodyPr wrap="square">
            <a:spAutoFit/>
          </a:bodyPr>
          <a:lstStyle/>
          <a:p>
            <a:r>
              <a:rPr lang="en-US" altLang="zh-CN" sz="1050" b="0" i="0" dirty="0">
                <a:solidFill>
                  <a:srgbClr val="222222"/>
                </a:solidFill>
                <a:effectLst/>
                <a:latin typeface="Arial" panose="020B0604020202020204" pitchFamily="34" charset="0"/>
              </a:rPr>
              <a:t>[4] Zhang B, Wu D, Yao Z, et al. Unified streaming and non-streaming two-pass end-to-end model for speech recognition[J]. </a:t>
            </a:r>
            <a:r>
              <a:rPr lang="en-US" altLang="zh-CN" sz="1050" b="0" i="0" dirty="0" err="1">
                <a:solidFill>
                  <a:srgbClr val="222222"/>
                </a:solidFill>
                <a:effectLst/>
                <a:latin typeface="Arial" panose="020B0604020202020204" pitchFamily="34" charset="0"/>
              </a:rPr>
              <a:t>arXiv</a:t>
            </a:r>
            <a:r>
              <a:rPr lang="en-US" altLang="zh-CN" sz="1050" b="0" i="0" dirty="0">
                <a:solidFill>
                  <a:srgbClr val="222222"/>
                </a:solidFill>
                <a:effectLst/>
                <a:latin typeface="Arial" panose="020B0604020202020204" pitchFamily="34" charset="0"/>
              </a:rPr>
              <a:t> preprint arXiv:2012.05481, 2020.</a:t>
            </a:r>
          </a:p>
          <a:p>
            <a:r>
              <a:rPr lang="en-US" altLang="zh-CN" sz="1050" b="0" i="0" dirty="0">
                <a:solidFill>
                  <a:srgbClr val="222222"/>
                </a:solidFill>
                <a:effectLst/>
                <a:latin typeface="Arial" panose="020B0604020202020204" pitchFamily="34" charset="0"/>
              </a:rPr>
              <a:t>[5] Zhang B, Wu D, Yang C, et al. </a:t>
            </a:r>
            <a:r>
              <a:rPr lang="en-US" altLang="zh-CN" sz="1050" b="0" i="0" dirty="0" err="1">
                <a:solidFill>
                  <a:srgbClr val="222222"/>
                </a:solidFill>
                <a:effectLst/>
                <a:latin typeface="Arial" panose="020B0604020202020204" pitchFamily="34" charset="0"/>
              </a:rPr>
              <a:t>WeNet</a:t>
            </a:r>
            <a:r>
              <a:rPr lang="en-US" altLang="zh-CN" sz="1050" b="0" i="0" dirty="0">
                <a:solidFill>
                  <a:srgbClr val="222222"/>
                </a:solidFill>
                <a:effectLst/>
                <a:latin typeface="Arial" panose="020B0604020202020204" pitchFamily="34" charset="0"/>
              </a:rPr>
              <a:t>: Production First and Production Ready End-to-End Speech Recognition Toolkit[J]. </a:t>
            </a:r>
            <a:r>
              <a:rPr lang="en-US" altLang="zh-CN" sz="1050" b="0" i="0" dirty="0" err="1">
                <a:solidFill>
                  <a:srgbClr val="222222"/>
                </a:solidFill>
                <a:effectLst/>
                <a:latin typeface="Arial" panose="020B0604020202020204" pitchFamily="34" charset="0"/>
              </a:rPr>
              <a:t>arXiv</a:t>
            </a:r>
            <a:r>
              <a:rPr lang="en-US" altLang="zh-CN" sz="1050" b="0" i="0" dirty="0">
                <a:solidFill>
                  <a:srgbClr val="222222"/>
                </a:solidFill>
                <a:effectLst/>
                <a:latin typeface="Arial" panose="020B0604020202020204" pitchFamily="34" charset="0"/>
              </a:rPr>
              <a:t> preprint arXiv:2102.01547, 2021.</a:t>
            </a:r>
          </a:p>
          <a:p>
            <a:r>
              <a:rPr lang="en-US" altLang="zh-CN" sz="1050" b="0" i="0" dirty="0">
                <a:solidFill>
                  <a:srgbClr val="222222"/>
                </a:solidFill>
                <a:effectLst/>
                <a:latin typeface="Arial" panose="020B0604020202020204" pitchFamily="34" charset="0"/>
              </a:rPr>
              <a:t>[6] Tian Z, Yi J, Bai Y, et al. One in a hundred: Select the best predicted sequence from numerous candidates for streaming speech recognition[J]. </a:t>
            </a:r>
            <a:r>
              <a:rPr lang="en-US" altLang="zh-CN" sz="1050" b="0" i="0" dirty="0" err="1">
                <a:solidFill>
                  <a:srgbClr val="222222"/>
                </a:solidFill>
                <a:effectLst/>
                <a:latin typeface="Arial" panose="020B0604020202020204" pitchFamily="34" charset="0"/>
              </a:rPr>
              <a:t>arXiv</a:t>
            </a:r>
            <a:r>
              <a:rPr lang="en-US" altLang="zh-CN" sz="1050" b="0" i="0" dirty="0">
                <a:solidFill>
                  <a:srgbClr val="222222"/>
                </a:solidFill>
                <a:effectLst/>
                <a:latin typeface="Arial" panose="020B0604020202020204" pitchFamily="34" charset="0"/>
              </a:rPr>
              <a:t> preprint arXiv:2010.14791, 2020.</a:t>
            </a:r>
            <a:endParaRPr lang="zh-CN" altLang="en-US" sz="1050" dirty="0"/>
          </a:p>
        </p:txBody>
      </p:sp>
      <p:pic>
        <p:nvPicPr>
          <p:cNvPr id="10" name="Picture 2" descr="U2">
            <a:extLst>
              <a:ext uri="{FF2B5EF4-FFF2-40B4-BE49-F238E27FC236}">
                <a16:creationId xmlns:a16="http://schemas.microsoft.com/office/drawing/2014/main" id="{B12152AE-BD0D-4586-9FC5-1F971DF585B4}"/>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57383" y="2302644"/>
            <a:ext cx="3696532" cy="325367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47">
            <a:extLst>
              <a:ext uri="{FF2B5EF4-FFF2-40B4-BE49-F238E27FC236}">
                <a16:creationId xmlns:a16="http://schemas.microsoft.com/office/drawing/2014/main" id="{1CF25C07-CE22-4148-993B-7E896927CCF4}"/>
              </a:ext>
            </a:extLst>
          </p:cNvPr>
          <p:cNvSpPr>
            <a:spLocks noChangeArrowheads="1"/>
          </p:cNvSpPr>
          <p:nvPr/>
        </p:nvSpPr>
        <p:spPr bwMode="auto">
          <a:xfrm>
            <a:off x="763273" y="5554710"/>
            <a:ext cx="2322828" cy="3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b="1" dirty="0" err="1">
                <a:solidFill>
                  <a:srgbClr val="333333"/>
                </a:solidFill>
                <a:latin typeface="Arial" panose="020B0604020202020204" pitchFamily="34" charset="0"/>
                <a:cs typeface="+mn-ea"/>
                <a:sym typeface="Arial" panose="020B0604020202020204" pitchFamily="34" charset="0"/>
              </a:rPr>
              <a:t>Wenet</a:t>
            </a:r>
            <a:r>
              <a:rPr lang="zh-CN" altLang="en-US" sz="1400" b="1" dirty="0">
                <a:solidFill>
                  <a:srgbClr val="333333"/>
                </a:solidFill>
                <a:latin typeface="Arial" panose="020B0604020202020204" pitchFamily="34" charset="0"/>
                <a:cs typeface="+mn-ea"/>
                <a:sym typeface="Arial" panose="020B0604020202020204" pitchFamily="34" charset="0"/>
              </a:rPr>
              <a:t>开源框架解决方案</a:t>
            </a:r>
            <a:r>
              <a:rPr lang="en-US" altLang="zh-CN" sz="1400" b="1" baseline="30000" dirty="0">
                <a:solidFill>
                  <a:srgbClr val="333333"/>
                </a:solidFill>
                <a:latin typeface="Arial" panose="020B0604020202020204" pitchFamily="34" charset="0"/>
                <a:cs typeface="+mn-ea"/>
                <a:sym typeface="Arial" panose="020B0604020202020204" pitchFamily="34" charset="0"/>
              </a:rPr>
              <a:t>[4-6]</a:t>
            </a:r>
            <a:endParaRPr lang="zh-CN" altLang="en-US" sz="1400" baseline="300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47">
            <a:extLst>
              <a:ext uri="{FF2B5EF4-FFF2-40B4-BE49-F238E27FC236}">
                <a16:creationId xmlns:a16="http://schemas.microsoft.com/office/drawing/2014/main" id="{5BA446E0-3C78-4235-8689-63C9ABDE997A}"/>
              </a:ext>
            </a:extLst>
          </p:cNvPr>
          <p:cNvSpPr>
            <a:spLocks noChangeArrowheads="1"/>
          </p:cNvSpPr>
          <p:nvPr/>
        </p:nvSpPr>
        <p:spPr bwMode="auto">
          <a:xfrm>
            <a:off x="4687573" y="5574991"/>
            <a:ext cx="2322828" cy="30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b="1" dirty="0">
                <a:solidFill>
                  <a:srgbClr val="333333"/>
                </a:solidFill>
                <a:latin typeface="Arial" panose="020B0604020202020204" pitchFamily="34" charset="0"/>
                <a:cs typeface="+mn-ea"/>
                <a:sym typeface="Arial" panose="020B0604020202020204" pitchFamily="34" charset="0"/>
              </a:rPr>
              <a:t>流式与非流式解码过程</a:t>
            </a:r>
            <a:endParaRPr lang="zh-CN" altLang="en-US" sz="1400" baseline="300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矩形 47">
            <a:extLst>
              <a:ext uri="{FF2B5EF4-FFF2-40B4-BE49-F238E27FC236}">
                <a16:creationId xmlns:a16="http://schemas.microsoft.com/office/drawing/2014/main" id="{3B7CA507-F510-41F9-B49D-386E312623F4}"/>
              </a:ext>
            </a:extLst>
          </p:cNvPr>
          <p:cNvSpPr>
            <a:spLocks noChangeArrowheads="1"/>
          </p:cNvSpPr>
          <p:nvPr/>
        </p:nvSpPr>
        <p:spPr bwMode="auto">
          <a:xfrm>
            <a:off x="9788552" y="5476697"/>
            <a:ext cx="1870048" cy="30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b="1" dirty="0">
                <a:solidFill>
                  <a:srgbClr val="333333"/>
                </a:solidFill>
                <a:latin typeface="Arial" panose="020B0604020202020204" pitchFamily="34" charset="0"/>
                <a:cs typeface="+mn-ea"/>
                <a:sym typeface="Arial" panose="020B0604020202020204" pitchFamily="34" charset="0"/>
              </a:rPr>
              <a:t>Android Demo</a:t>
            </a:r>
            <a:endParaRPr lang="zh-CN" altLang="en-US" sz="1400" baseline="300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416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 name="标题 32"/>
          <p:cNvSpPr>
            <a:spLocks noGrp="1"/>
          </p:cNvSpPr>
          <p:nvPr>
            <p:ph type="title"/>
          </p:nvPr>
        </p:nvSpPr>
        <p:spPr>
          <a:xfrm>
            <a:off x="217626" y="193467"/>
            <a:ext cx="9056851" cy="617518"/>
          </a:xfrm>
          <a:noFill/>
        </p:spPr>
        <p:txBody>
          <a:bodyPr/>
          <a:lstStyle/>
          <a:p>
            <a:r>
              <a:rPr lang="en-US" altLang="zh-CN" dirty="0">
                <a:sym typeface="Arial" panose="020B0604020202020204" pitchFamily="34" charset="0"/>
              </a:rPr>
              <a:t>2.6  </a:t>
            </a:r>
            <a:r>
              <a:rPr lang="zh-CN" altLang="en-US" dirty="0">
                <a:sym typeface="Arial" panose="020B0604020202020204" pitchFamily="34" charset="0"/>
              </a:rPr>
              <a:t>智能语音控制交互 </a:t>
            </a:r>
            <a:r>
              <a:rPr lang="en-US" altLang="zh-CN" dirty="0">
                <a:sym typeface="Arial" panose="020B0604020202020204" pitchFamily="34" charset="0"/>
              </a:rPr>
              <a:t>– </a:t>
            </a:r>
            <a:r>
              <a:rPr lang="zh-CN" altLang="en-US" dirty="0">
                <a:sym typeface="Arial" panose="020B0604020202020204" pitchFamily="34" charset="0"/>
              </a:rPr>
              <a:t>单通道语音分离方案及技术</a:t>
            </a:r>
          </a:p>
        </p:txBody>
      </p:sp>
      <p:sp>
        <p:nvSpPr>
          <p:cNvPr id="14" name="文本框 13">
            <a:extLst>
              <a:ext uri="{FF2B5EF4-FFF2-40B4-BE49-F238E27FC236}">
                <a16:creationId xmlns:a16="http://schemas.microsoft.com/office/drawing/2014/main" id="{05F93106-9F19-4C21-9441-C63972CA6915}"/>
              </a:ext>
            </a:extLst>
          </p:cNvPr>
          <p:cNvSpPr txBox="1"/>
          <p:nvPr/>
        </p:nvSpPr>
        <p:spPr>
          <a:xfrm>
            <a:off x="547686" y="988772"/>
            <a:ext cx="10848977" cy="1289456"/>
          </a:xfrm>
          <a:prstGeom prst="rect">
            <a:avLst/>
          </a:prstGeom>
          <a:noFill/>
        </p:spPr>
        <p:txBody>
          <a:bodyPr wrap="square">
            <a:spAutoFit/>
          </a:bodyPr>
          <a:lstStyle/>
          <a:p>
            <a:pPr>
              <a:lnSpc>
                <a:spcPct val="150000"/>
              </a:lnSpc>
              <a:spcBef>
                <a:spcPct val="0"/>
              </a:spcBef>
              <a:buNone/>
            </a:pPr>
            <a:r>
              <a:rPr lang="zh-CN" altLang="en-US" sz="1800" b="1" dirty="0">
                <a:solidFill>
                  <a:srgbClr val="333333"/>
                </a:solidFill>
                <a:latin typeface="Arial" panose="020B0604020202020204" pitchFamily="34" charset="0"/>
                <a:cs typeface="+mn-ea"/>
                <a:sym typeface="Arial" panose="020B0604020202020204" pitchFamily="34" charset="0"/>
              </a:rPr>
              <a:t>分离的时效性：</a:t>
            </a:r>
            <a:r>
              <a:rPr lang="zh-CN" altLang="en-US" sz="1800" dirty="0">
                <a:solidFill>
                  <a:srgbClr val="333333"/>
                </a:solidFill>
                <a:latin typeface="Arial" panose="020B0604020202020204" pitchFamily="34" charset="0"/>
                <a:cs typeface="+mn-ea"/>
                <a:sym typeface="Arial" panose="020B0604020202020204" pitchFamily="34" charset="0"/>
              </a:rPr>
              <a:t>流式的分离  </a:t>
            </a:r>
            <a:r>
              <a:rPr lang="en-US" altLang="zh-CN" sz="1800" dirty="0">
                <a:solidFill>
                  <a:srgbClr val="333333"/>
                </a:solidFill>
                <a:latin typeface="Arial" panose="020B0604020202020204" pitchFamily="34" charset="0"/>
                <a:cs typeface="+mn-ea"/>
                <a:sym typeface="Wingdings" panose="05000000000000000000" pitchFamily="2" charset="2"/>
              </a:rPr>
              <a:t> </a:t>
            </a:r>
            <a:r>
              <a:rPr lang="zh-CN" altLang="en-US" sz="1800" dirty="0">
                <a:solidFill>
                  <a:srgbClr val="333333"/>
                </a:solidFill>
                <a:latin typeface="Arial" panose="020B0604020202020204" pitchFamily="34" charset="0"/>
                <a:cs typeface="+mn-ea"/>
                <a:sym typeface="Wingdings" panose="05000000000000000000" pitchFamily="2" charset="2"/>
              </a:rPr>
              <a:t> </a:t>
            </a:r>
            <a:r>
              <a:rPr lang="zh-CN" altLang="en-US" sz="1800" b="1" dirty="0">
                <a:solidFill>
                  <a:srgbClr val="333333"/>
                </a:solidFill>
                <a:latin typeface="Arial" panose="020B0604020202020204" pitchFamily="34" charset="0"/>
                <a:cs typeface="+mn-ea"/>
                <a:sym typeface="Wingdings" panose="05000000000000000000" pitchFamily="2" charset="2"/>
              </a:rPr>
              <a:t>学习</a:t>
            </a:r>
            <a:r>
              <a:rPr lang="en-US" altLang="zh-CN" sz="1800" b="1" dirty="0" err="1">
                <a:solidFill>
                  <a:srgbClr val="333333"/>
                </a:solidFill>
                <a:latin typeface="Arial" panose="020B0604020202020204" pitchFamily="34" charset="0"/>
                <a:cs typeface="+mn-ea"/>
                <a:sym typeface="Wingdings" panose="05000000000000000000" pitchFamily="2" charset="2"/>
              </a:rPr>
              <a:t>wenet</a:t>
            </a:r>
            <a:r>
              <a:rPr lang="en-US" altLang="zh-CN" sz="1800" b="1" dirty="0">
                <a:solidFill>
                  <a:srgbClr val="333333"/>
                </a:solidFill>
                <a:latin typeface="Arial" panose="020B0604020202020204" pitchFamily="34" charset="0"/>
                <a:cs typeface="+mn-ea"/>
                <a:sym typeface="Wingdings" panose="05000000000000000000" pitchFamily="2" charset="2"/>
              </a:rPr>
              <a:t> chunk</a:t>
            </a:r>
            <a:r>
              <a:rPr lang="zh-CN" altLang="en-US" b="1" dirty="0">
                <a:solidFill>
                  <a:srgbClr val="333333"/>
                </a:solidFill>
                <a:latin typeface="Arial" panose="020B0604020202020204" pitchFamily="34" charset="0"/>
                <a:cs typeface="+mn-ea"/>
                <a:sym typeface="Wingdings" panose="05000000000000000000" pitchFamily="2" charset="2"/>
              </a:rPr>
              <a:t> </a:t>
            </a:r>
            <a:r>
              <a:rPr lang="en-US" altLang="zh-CN" b="1" dirty="0">
                <a:solidFill>
                  <a:srgbClr val="333333"/>
                </a:solidFill>
                <a:latin typeface="Arial" panose="020B0604020202020204" pitchFamily="34" charset="0"/>
                <a:cs typeface="+mn-ea"/>
                <a:sym typeface="Wingdings" panose="05000000000000000000" pitchFamily="2" charset="2"/>
              </a:rPr>
              <a:t>attention</a:t>
            </a:r>
            <a:r>
              <a:rPr lang="zh-CN" altLang="en-US" b="1" dirty="0">
                <a:solidFill>
                  <a:srgbClr val="333333"/>
                </a:solidFill>
                <a:latin typeface="Arial" panose="020B0604020202020204" pitchFamily="34" charset="0"/>
                <a:cs typeface="+mn-ea"/>
                <a:sym typeface="Wingdings" panose="05000000000000000000" pitchFamily="2" charset="2"/>
              </a:rPr>
              <a:t>的方式实现</a:t>
            </a:r>
            <a:endParaRPr lang="en-US" altLang="zh-CN" sz="18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spcBef>
                <a:spcPct val="0"/>
              </a:spcBef>
              <a:buNone/>
            </a:pPr>
            <a:r>
              <a:rPr lang="zh-CN" altLang="en-US" sz="18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分离的复杂性：</a:t>
            </a:r>
            <a:r>
              <a:rPr lang="zh-CN" altLang="en-US" sz="18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多说话人、混响、环境噪声等  </a:t>
            </a:r>
            <a:r>
              <a:rPr lang="en-US" altLang="zh-CN" sz="1800" dirty="0">
                <a:solidFill>
                  <a:srgbClr val="333333"/>
                </a:solidFill>
                <a:latin typeface="Arial" panose="020B0604020202020204" pitchFamily="34" charset="0"/>
                <a:ea typeface="微软雅黑" panose="020B0503020204020204" pitchFamily="34" charset="-122"/>
                <a:cs typeface="+mn-ea"/>
                <a:sym typeface="Wingdings" panose="05000000000000000000" pitchFamily="2" charset="2"/>
              </a:rPr>
              <a:t>   </a:t>
            </a:r>
            <a:r>
              <a:rPr lang="zh-CN" altLang="en-US" sz="1800" b="1" dirty="0">
                <a:solidFill>
                  <a:srgbClr val="333333"/>
                </a:solidFill>
                <a:latin typeface="Arial" panose="020B0604020202020204" pitchFamily="34" charset="0"/>
                <a:ea typeface="微软雅黑" panose="020B0503020204020204" pitchFamily="34" charset="-122"/>
                <a:cs typeface="+mn-ea"/>
                <a:sym typeface="Wingdings" panose="05000000000000000000" pitchFamily="2" charset="2"/>
              </a:rPr>
              <a:t>更加丰富的信息、多模态等</a:t>
            </a:r>
            <a:endParaRPr lang="en-US" altLang="zh-CN"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spcBef>
                <a:spcPct val="0"/>
              </a:spcBef>
              <a:buNone/>
            </a:pPr>
            <a:r>
              <a:rPr lang="zh-CN" altLang="en-US" sz="18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数据量与数据隐私保护问题  </a:t>
            </a:r>
            <a:r>
              <a:rPr lang="en-US" altLang="zh-CN" sz="1800" b="1" dirty="0">
                <a:solidFill>
                  <a:srgbClr val="333333"/>
                </a:solidFill>
                <a:latin typeface="Arial" panose="020B0604020202020204" pitchFamily="34" charset="0"/>
                <a:ea typeface="微软雅黑" panose="020B0503020204020204" pitchFamily="34" charset="-122"/>
                <a:cs typeface="+mn-ea"/>
                <a:sym typeface="Wingdings" panose="05000000000000000000" pitchFamily="2" charset="2"/>
              </a:rPr>
              <a:t> </a:t>
            </a:r>
            <a:r>
              <a:rPr lang="zh-CN" altLang="en-US" sz="1800" b="1" dirty="0">
                <a:solidFill>
                  <a:srgbClr val="333333"/>
                </a:solidFill>
                <a:latin typeface="Arial" panose="020B0604020202020204" pitchFamily="34" charset="0"/>
                <a:ea typeface="微软雅黑" panose="020B0503020204020204" pitchFamily="34" charset="-122"/>
                <a:cs typeface="+mn-ea"/>
                <a:sym typeface="Wingdings" panose="05000000000000000000" pitchFamily="2" charset="2"/>
              </a:rPr>
              <a:t>联邦学习</a:t>
            </a:r>
            <a:endParaRPr lang="en-US" altLang="zh-CN" sz="1800" b="1" dirty="0">
              <a:solidFill>
                <a:srgbClr val="333333"/>
              </a:solidFill>
              <a:latin typeface="Arial" panose="020B0604020202020204" pitchFamily="34" charset="0"/>
              <a:ea typeface="微软雅黑" panose="020B0503020204020204" pitchFamily="34" charset="-122"/>
              <a:cs typeface="+mn-ea"/>
              <a:sym typeface="Wingdings" panose="05000000000000000000" pitchFamily="2" charset="2"/>
            </a:endParaRPr>
          </a:p>
        </p:txBody>
      </p:sp>
      <p:pic>
        <p:nvPicPr>
          <p:cNvPr id="3" name="图片 2">
            <a:extLst>
              <a:ext uri="{FF2B5EF4-FFF2-40B4-BE49-F238E27FC236}">
                <a16:creationId xmlns:a16="http://schemas.microsoft.com/office/drawing/2014/main" id="{4A7AFE50-BA81-4DC5-9D78-22E02F4E0163}"/>
              </a:ext>
            </a:extLst>
          </p:cNvPr>
          <p:cNvPicPr>
            <a:picLocks noChangeAspect="1"/>
          </p:cNvPicPr>
          <p:nvPr/>
        </p:nvPicPr>
        <p:blipFill>
          <a:blip r:embed="rId3"/>
          <a:stretch>
            <a:fillRect/>
          </a:stretch>
        </p:blipFill>
        <p:spPr>
          <a:xfrm>
            <a:off x="6392874" y="2862870"/>
            <a:ext cx="5099037" cy="2411458"/>
          </a:xfrm>
          <a:prstGeom prst="rect">
            <a:avLst/>
          </a:prstGeom>
        </p:spPr>
      </p:pic>
      <p:sp>
        <p:nvSpPr>
          <p:cNvPr id="9" name="文本框 8">
            <a:extLst>
              <a:ext uri="{FF2B5EF4-FFF2-40B4-BE49-F238E27FC236}">
                <a16:creationId xmlns:a16="http://schemas.microsoft.com/office/drawing/2014/main" id="{BDFDF706-8935-42B0-8ED2-311FE01F2901}"/>
              </a:ext>
            </a:extLst>
          </p:cNvPr>
          <p:cNvSpPr txBox="1"/>
          <p:nvPr/>
        </p:nvSpPr>
        <p:spPr>
          <a:xfrm>
            <a:off x="6062662" y="6238786"/>
            <a:ext cx="6096000" cy="577081"/>
          </a:xfrm>
          <a:prstGeom prst="rect">
            <a:avLst/>
          </a:prstGeom>
          <a:noFill/>
        </p:spPr>
        <p:txBody>
          <a:bodyPr wrap="square">
            <a:spAutoFit/>
          </a:bodyPr>
          <a:lstStyle/>
          <a:p>
            <a:r>
              <a:rPr lang="en-US" altLang="zh-CN" sz="1050" b="0" i="0" dirty="0">
                <a:solidFill>
                  <a:srgbClr val="222222"/>
                </a:solidFill>
                <a:effectLst/>
                <a:latin typeface="Arial" panose="020B0604020202020204" pitchFamily="34" charset="0"/>
              </a:rPr>
              <a:t>Wang W, Xing C, Wang D, et al. A robust audio-visual speech enhancement model[C]//ICASSP 2020-2020 IEEE International Conference on Acoustics, Speech and Signal Processing (ICASSP). IEEE, 2020: 7529-7533.</a:t>
            </a:r>
            <a:endParaRPr lang="zh-CN" altLang="en-US" sz="1050" dirty="0"/>
          </a:p>
        </p:txBody>
      </p:sp>
      <p:pic>
        <p:nvPicPr>
          <p:cNvPr id="6" name="图片 5" descr="图表&#10;&#10;描述已自动生成">
            <a:extLst>
              <a:ext uri="{FF2B5EF4-FFF2-40B4-BE49-F238E27FC236}">
                <a16:creationId xmlns:a16="http://schemas.microsoft.com/office/drawing/2014/main" id="{0EC48135-6A6A-4062-8E0A-42F5B12CE7FB}"/>
              </a:ext>
            </a:extLst>
          </p:cNvPr>
          <p:cNvPicPr>
            <a:picLocks noChangeAspect="1"/>
          </p:cNvPicPr>
          <p:nvPr/>
        </p:nvPicPr>
        <p:blipFill>
          <a:blip r:embed="rId4"/>
          <a:stretch>
            <a:fillRect/>
          </a:stretch>
        </p:blipFill>
        <p:spPr>
          <a:xfrm>
            <a:off x="217626" y="3052778"/>
            <a:ext cx="5698907" cy="1984962"/>
          </a:xfrm>
          <a:prstGeom prst="rect">
            <a:avLst/>
          </a:prstGeom>
        </p:spPr>
      </p:pic>
      <p:sp>
        <p:nvSpPr>
          <p:cNvPr id="12" name="矩形 47">
            <a:extLst>
              <a:ext uri="{FF2B5EF4-FFF2-40B4-BE49-F238E27FC236}">
                <a16:creationId xmlns:a16="http://schemas.microsoft.com/office/drawing/2014/main" id="{38A00AD1-EC93-489F-9128-451B4E2022C9}"/>
              </a:ext>
            </a:extLst>
          </p:cNvPr>
          <p:cNvSpPr>
            <a:spLocks noChangeArrowheads="1"/>
          </p:cNvSpPr>
          <p:nvPr/>
        </p:nvSpPr>
        <p:spPr bwMode="auto">
          <a:xfrm>
            <a:off x="825690" y="5374965"/>
            <a:ext cx="3384361" cy="3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b="1" dirty="0">
                <a:solidFill>
                  <a:srgbClr val="333333"/>
                </a:solidFill>
                <a:latin typeface="Arial" panose="020B0604020202020204" pitchFamily="34" charset="0"/>
                <a:cs typeface="+mn-ea"/>
                <a:sym typeface="Arial" panose="020B0604020202020204" pitchFamily="34" charset="0"/>
              </a:rPr>
              <a:t>DCCRN – </a:t>
            </a:r>
            <a:r>
              <a:rPr lang="zh-CN" altLang="en-US" sz="1400" b="1" dirty="0">
                <a:solidFill>
                  <a:srgbClr val="333333"/>
                </a:solidFill>
                <a:latin typeface="Arial" panose="020B0604020202020204" pitchFamily="34" charset="0"/>
                <a:cs typeface="+mn-ea"/>
                <a:sym typeface="Arial" panose="020B0604020202020204" pitchFamily="34" charset="0"/>
              </a:rPr>
              <a:t>基于复数域的单通道语音增强</a:t>
            </a:r>
            <a:endParaRPr lang="zh-CN" altLang="en-US" sz="1400" baseline="300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矩形 47">
            <a:extLst>
              <a:ext uri="{FF2B5EF4-FFF2-40B4-BE49-F238E27FC236}">
                <a16:creationId xmlns:a16="http://schemas.microsoft.com/office/drawing/2014/main" id="{4373A3F8-D14A-40D4-967A-B462CCB02A07}"/>
              </a:ext>
            </a:extLst>
          </p:cNvPr>
          <p:cNvSpPr>
            <a:spLocks noChangeArrowheads="1"/>
          </p:cNvSpPr>
          <p:nvPr/>
        </p:nvSpPr>
        <p:spPr bwMode="auto">
          <a:xfrm>
            <a:off x="7500258" y="5348682"/>
            <a:ext cx="2553380" cy="3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b="1" dirty="0">
                <a:solidFill>
                  <a:srgbClr val="333333"/>
                </a:solidFill>
                <a:latin typeface="Arial" panose="020B0604020202020204" pitchFamily="34" charset="0"/>
                <a:cs typeface="+mn-ea"/>
                <a:sym typeface="Arial" panose="020B0604020202020204" pitchFamily="34" charset="0"/>
              </a:rPr>
              <a:t>基于多模态的语音增强</a:t>
            </a:r>
            <a:endParaRPr lang="zh-CN" altLang="en-US" sz="1400" baseline="300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61411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 name="标题 32"/>
          <p:cNvSpPr>
            <a:spLocks noGrp="1"/>
          </p:cNvSpPr>
          <p:nvPr>
            <p:ph type="title"/>
          </p:nvPr>
        </p:nvSpPr>
        <p:spPr>
          <a:xfrm>
            <a:off x="217626" y="193467"/>
            <a:ext cx="9056851" cy="617518"/>
          </a:xfrm>
          <a:noFill/>
        </p:spPr>
        <p:txBody>
          <a:bodyPr/>
          <a:lstStyle/>
          <a:p>
            <a:r>
              <a:rPr lang="en-US" altLang="zh-CN" dirty="0">
                <a:sym typeface="Arial" panose="020B0604020202020204" pitchFamily="34" charset="0"/>
              </a:rPr>
              <a:t>2.6</a:t>
            </a:r>
            <a:r>
              <a:rPr lang="zh-CN" altLang="en-US" dirty="0">
                <a:sym typeface="Arial" panose="020B0604020202020204" pitchFamily="34" charset="0"/>
              </a:rPr>
              <a:t> </a:t>
            </a:r>
            <a:r>
              <a:rPr lang="en-US" altLang="zh-CN" dirty="0">
                <a:sym typeface="Arial" panose="020B0604020202020204" pitchFamily="34" charset="0"/>
              </a:rPr>
              <a:t> </a:t>
            </a:r>
            <a:r>
              <a:rPr lang="zh-CN" altLang="en-US" dirty="0">
                <a:sym typeface="Arial" panose="020B0604020202020204" pitchFamily="34" charset="0"/>
              </a:rPr>
              <a:t>智能语音控制交互 </a:t>
            </a:r>
            <a:r>
              <a:rPr lang="en-US" altLang="zh-CN" dirty="0">
                <a:sym typeface="Arial" panose="020B0604020202020204" pitchFamily="34" charset="0"/>
              </a:rPr>
              <a:t>– </a:t>
            </a:r>
            <a:r>
              <a:rPr lang="zh-CN" altLang="en-US" dirty="0">
                <a:sym typeface="Arial" panose="020B0604020202020204" pitchFamily="34" charset="0"/>
              </a:rPr>
              <a:t>单通道语音分离方案及技术</a:t>
            </a:r>
          </a:p>
        </p:txBody>
      </p:sp>
      <p:pic>
        <p:nvPicPr>
          <p:cNvPr id="3" name="图片 2">
            <a:extLst>
              <a:ext uri="{FF2B5EF4-FFF2-40B4-BE49-F238E27FC236}">
                <a16:creationId xmlns:a16="http://schemas.microsoft.com/office/drawing/2014/main" id="{62EB25FE-D769-4A00-8703-ECCBEE3031E2}"/>
              </a:ext>
            </a:extLst>
          </p:cNvPr>
          <p:cNvPicPr>
            <a:picLocks noChangeAspect="1"/>
          </p:cNvPicPr>
          <p:nvPr/>
        </p:nvPicPr>
        <p:blipFill>
          <a:blip r:embed="rId9"/>
          <a:stretch>
            <a:fillRect/>
          </a:stretch>
        </p:blipFill>
        <p:spPr>
          <a:xfrm>
            <a:off x="4072663" y="3950778"/>
            <a:ext cx="8119337" cy="1979466"/>
          </a:xfrm>
          <a:prstGeom prst="rect">
            <a:avLst/>
          </a:prstGeom>
        </p:spPr>
      </p:pic>
      <p:pic>
        <p:nvPicPr>
          <p:cNvPr id="4" name="clean_common_voice_zh-CN_22104298_3">
            <a:hlinkClick r:id="" action="ppaction://media"/>
            <a:extLst>
              <a:ext uri="{FF2B5EF4-FFF2-40B4-BE49-F238E27FC236}">
                <a16:creationId xmlns:a16="http://schemas.microsoft.com/office/drawing/2014/main" id="{E7701C1B-1A16-4BE2-9343-87DDF0B568D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064894" y="6159678"/>
            <a:ext cx="304800" cy="304800"/>
          </a:xfrm>
          <a:prstGeom prst="rect">
            <a:avLst/>
          </a:prstGeom>
        </p:spPr>
      </p:pic>
      <p:sp>
        <p:nvSpPr>
          <p:cNvPr id="5" name="文本框 4">
            <a:extLst>
              <a:ext uri="{FF2B5EF4-FFF2-40B4-BE49-F238E27FC236}">
                <a16:creationId xmlns:a16="http://schemas.microsoft.com/office/drawing/2014/main" id="{72A91FE3-ADA1-4052-A341-283CC680E8BD}"/>
              </a:ext>
            </a:extLst>
          </p:cNvPr>
          <p:cNvSpPr txBox="1"/>
          <p:nvPr/>
        </p:nvSpPr>
        <p:spPr>
          <a:xfrm>
            <a:off x="267230" y="1054903"/>
            <a:ext cx="11753320" cy="1877437"/>
          </a:xfrm>
          <a:prstGeom prst="rect">
            <a:avLst/>
          </a:prstGeom>
          <a:noFill/>
        </p:spPr>
        <p:txBody>
          <a:bodyPr wrap="square" rtlCol="0">
            <a:spAutoFit/>
          </a:bodyPr>
          <a:lstStyle/>
          <a:p>
            <a:pPr>
              <a:lnSpc>
                <a:spcPct val="150000"/>
              </a:lnSpc>
            </a:pP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基于联邦学习和注意力机制，我们构造了我们的语音增强网络</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SASE</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6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      我们选取了</a:t>
            </a:r>
            <a:r>
              <a:rPr lang="en-US" altLang="zh-CN" sz="1600" dirty="0" err="1">
                <a:latin typeface="Arial" panose="020B0604020202020204" pitchFamily="34" charset="0"/>
                <a:ea typeface="微软雅黑" panose="020B0503020204020204" pitchFamily="34" charset="-122"/>
                <a:cs typeface="+mn-ea"/>
                <a:sym typeface="Arial" panose="020B0604020202020204" pitchFamily="34" charset="0"/>
              </a:rPr>
              <a:t>commonvoice</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(Chinese)</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作为干净的语音数据集，</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Noise92</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作为噪声数据集，并将两个数据集随机混合。</a:t>
            </a:r>
            <a:endParaRPr lang="en-US" altLang="zh-CN" sz="16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buFont typeface="Arial" panose="020B0604020202020204" pitchFamily="34" charset="0"/>
              <a:buChar char="•"/>
            </a:pP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Commonvoice(Chinese)</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数据集录制者主要来自中国各个地区，并使用不同的录制设备进行录制。</a:t>
            </a:r>
            <a:endParaRPr lang="en-US" altLang="zh-CN" sz="16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nSpc>
                <a:spcPct val="150000"/>
              </a:lnSpc>
              <a:buFont typeface="Arial" panose="020B0604020202020204" pitchFamily="34" charset="0"/>
              <a:buChar char="•"/>
            </a:pP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Noise92</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主要包括嘈杂人声、工厂声、机器声、汽车声等。</a:t>
            </a:r>
            <a:endParaRPr lang="en-US" altLang="zh-CN" sz="1600" dirty="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mixed_common_voice_zh-CN_22104298_3">
            <a:hlinkClick r:id="" action="ppaction://media"/>
            <a:extLst>
              <a:ext uri="{FF2B5EF4-FFF2-40B4-BE49-F238E27FC236}">
                <a16:creationId xmlns:a16="http://schemas.microsoft.com/office/drawing/2014/main" id="{C39B8984-86A8-43C6-994A-612503D26DC9}"/>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937461" y="6110467"/>
            <a:ext cx="304800" cy="304800"/>
          </a:xfrm>
          <a:prstGeom prst="rect">
            <a:avLst/>
          </a:prstGeom>
        </p:spPr>
      </p:pic>
      <p:pic>
        <p:nvPicPr>
          <p:cNvPr id="7" name="predict_common_voice_zh-CN_22104298_3">
            <a:hlinkClick r:id="" action="ppaction://media"/>
            <a:extLst>
              <a:ext uri="{FF2B5EF4-FFF2-40B4-BE49-F238E27FC236}">
                <a16:creationId xmlns:a16="http://schemas.microsoft.com/office/drawing/2014/main" id="{4DFE2646-7C2A-42C8-8EE4-AD65CA4A04E9}"/>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1465569" y="6110467"/>
            <a:ext cx="304800" cy="304800"/>
          </a:xfrm>
          <a:prstGeom prst="rect">
            <a:avLst/>
          </a:prstGeom>
        </p:spPr>
      </p:pic>
      <p:sp>
        <p:nvSpPr>
          <p:cNvPr id="9" name="文本框 8">
            <a:extLst>
              <a:ext uri="{FF2B5EF4-FFF2-40B4-BE49-F238E27FC236}">
                <a16:creationId xmlns:a16="http://schemas.microsoft.com/office/drawing/2014/main" id="{0AB4DF11-D75A-42DB-B7F2-06B3C9AD37E8}"/>
              </a:ext>
            </a:extLst>
          </p:cNvPr>
          <p:cNvSpPr txBox="1"/>
          <p:nvPr/>
        </p:nvSpPr>
        <p:spPr>
          <a:xfrm>
            <a:off x="7306873" y="6064368"/>
            <a:ext cx="1415772" cy="338554"/>
          </a:xfrm>
          <a:prstGeom prst="rect">
            <a:avLst/>
          </a:prstGeom>
          <a:noFill/>
        </p:spPr>
        <p:txBody>
          <a:bodyPr wrap="non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混合噪声音频</a:t>
            </a:r>
          </a:p>
        </p:txBody>
      </p:sp>
      <p:sp>
        <p:nvSpPr>
          <p:cNvPr id="10" name="文本框 9">
            <a:extLst>
              <a:ext uri="{FF2B5EF4-FFF2-40B4-BE49-F238E27FC236}">
                <a16:creationId xmlns:a16="http://schemas.microsoft.com/office/drawing/2014/main" id="{73EF66B2-7CE4-4641-8F18-2D441E52D790}"/>
              </a:ext>
            </a:extLst>
          </p:cNvPr>
          <p:cNvSpPr txBox="1"/>
          <p:nvPr/>
        </p:nvSpPr>
        <p:spPr>
          <a:xfrm>
            <a:off x="10133128" y="6064368"/>
            <a:ext cx="1210588" cy="338554"/>
          </a:xfrm>
          <a:prstGeom prst="rect">
            <a:avLst/>
          </a:prstGeom>
          <a:noFill/>
        </p:spPr>
        <p:txBody>
          <a:bodyPr wrap="non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去噪后音频</a:t>
            </a:r>
          </a:p>
        </p:txBody>
      </p:sp>
      <p:sp>
        <p:nvSpPr>
          <p:cNvPr id="11" name="文本框 10">
            <a:extLst>
              <a:ext uri="{FF2B5EF4-FFF2-40B4-BE49-F238E27FC236}">
                <a16:creationId xmlns:a16="http://schemas.microsoft.com/office/drawing/2014/main" id="{4CAC145D-F848-41EF-BE49-5CD3072D99E4}"/>
              </a:ext>
            </a:extLst>
          </p:cNvPr>
          <p:cNvSpPr txBox="1"/>
          <p:nvPr/>
        </p:nvSpPr>
        <p:spPr>
          <a:xfrm>
            <a:off x="4956898" y="6110467"/>
            <a:ext cx="1005403" cy="338554"/>
          </a:xfrm>
          <a:prstGeom prst="rect">
            <a:avLst/>
          </a:prstGeom>
          <a:noFill/>
        </p:spPr>
        <p:txBody>
          <a:bodyPr wrap="non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干净音频</a:t>
            </a:r>
          </a:p>
        </p:txBody>
      </p:sp>
      <p:pic>
        <p:nvPicPr>
          <p:cNvPr id="8" name="图片 7">
            <a:extLst>
              <a:ext uri="{FF2B5EF4-FFF2-40B4-BE49-F238E27FC236}">
                <a16:creationId xmlns:a16="http://schemas.microsoft.com/office/drawing/2014/main" id="{9CEAF890-64E6-466E-805D-24A612DC6DAA}"/>
              </a:ext>
            </a:extLst>
          </p:cNvPr>
          <p:cNvPicPr>
            <a:picLocks noChangeAspect="1"/>
          </p:cNvPicPr>
          <p:nvPr/>
        </p:nvPicPr>
        <p:blipFill>
          <a:blip r:embed="rId11"/>
          <a:stretch>
            <a:fillRect/>
          </a:stretch>
        </p:blipFill>
        <p:spPr>
          <a:xfrm>
            <a:off x="267230" y="3280001"/>
            <a:ext cx="3910012" cy="2881312"/>
          </a:xfrm>
          <a:prstGeom prst="rect">
            <a:avLst/>
          </a:prstGeom>
        </p:spPr>
      </p:pic>
      <p:sp>
        <p:nvSpPr>
          <p:cNvPr id="13" name="文本框 12">
            <a:extLst>
              <a:ext uri="{FF2B5EF4-FFF2-40B4-BE49-F238E27FC236}">
                <a16:creationId xmlns:a16="http://schemas.microsoft.com/office/drawing/2014/main" id="{B8022062-F30B-41D7-BBA6-529955810D68}"/>
              </a:ext>
            </a:extLst>
          </p:cNvPr>
          <p:cNvSpPr txBox="1"/>
          <p:nvPr/>
        </p:nvSpPr>
        <p:spPr>
          <a:xfrm>
            <a:off x="911748" y="6264423"/>
            <a:ext cx="2441694" cy="338554"/>
          </a:xfrm>
          <a:prstGeom prst="rect">
            <a:avLst/>
          </a:prstGeom>
          <a:noFill/>
        </p:spPr>
        <p:txBody>
          <a:bodyPr wrap="none" rtlCol="0">
            <a:spAutoFit/>
          </a:bodyPr>
          <a:lstStyle/>
          <a:p>
            <a:pPr algn="ct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基于联邦学习的语音增强</a:t>
            </a:r>
          </a:p>
        </p:txBody>
      </p:sp>
    </p:spTree>
    <p:extLst>
      <p:ext uri="{BB962C8B-B14F-4D97-AF65-F5344CB8AC3E}">
        <p14:creationId xmlns:p14="http://schemas.microsoft.com/office/powerpoint/2010/main" val="120344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6"/>
                </p:tgtEl>
              </p:cMediaNode>
            </p:audio>
            <p:audio>
              <p:cMediaNode vol="80000">
                <p:cTn id="1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CCF1418-6E5D-46F5-9398-3E9C9081E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3" name="矩形 2"/>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旗黑-45S"/>
              <a:ea typeface="汉仪旗黑-45S"/>
              <a:cs typeface="+mn-cs"/>
            </a:endParaRPr>
          </a:p>
        </p:txBody>
      </p:sp>
      <p:sp>
        <p:nvSpPr>
          <p:cNvPr id="4" name="矩形 3">
            <a:extLst>
              <a:ext uri="{FF2B5EF4-FFF2-40B4-BE49-F238E27FC236}">
                <a16:creationId xmlns:a16="http://schemas.microsoft.com/office/drawing/2014/main" id="{29D545B0-5F96-415C-B028-905E13A92793}"/>
              </a:ext>
            </a:extLst>
          </p:cNvPr>
          <p:cNvSpPr/>
          <p:nvPr/>
        </p:nvSpPr>
        <p:spPr>
          <a:xfrm>
            <a:off x="1716086" y="2687074"/>
            <a:ext cx="9085264" cy="39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4400" b="1" dirty="0">
                <a:solidFill>
                  <a:schemeClr val="bg1"/>
                </a:solidFill>
                <a:cs typeface="+mn-ea"/>
                <a:sym typeface="+mn-lt"/>
              </a:rPr>
              <a:t>智能控制交互</a:t>
            </a:r>
            <a:endParaRPr lang="en-US" altLang="zh-CN" sz="4400" b="1" dirty="0">
              <a:solidFill>
                <a:schemeClr val="bg1"/>
              </a:solidFill>
              <a:cs typeface="+mn-ea"/>
              <a:sym typeface="+mn-lt"/>
            </a:endParaRPr>
          </a:p>
          <a:p>
            <a:pPr algn="ctr">
              <a:lnSpc>
                <a:spcPct val="120000"/>
              </a:lnSpc>
            </a:pPr>
            <a:r>
              <a:rPr lang="zh-CN" altLang="en-US" sz="4400" b="1" dirty="0">
                <a:solidFill>
                  <a:schemeClr val="bg1"/>
                </a:solidFill>
                <a:cs typeface="+mn-ea"/>
                <a:sym typeface="+mn-lt"/>
              </a:rPr>
              <a:t>更简易、更友好的适老化交互？</a:t>
            </a:r>
          </a:p>
        </p:txBody>
      </p:sp>
      <p:pic>
        <p:nvPicPr>
          <p:cNvPr id="9" name="图片 8">
            <a:extLst>
              <a:ext uri="{FF2B5EF4-FFF2-40B4-BE49-F238E27FC236}">
                <a16:creationId xmlns:a16="http://schemas.microsoft.com/office/drawing/2014/main" id="{4940BF12-F384-4CF4-982C-5159675C6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924" y="3783114"/>
            <a:ext cx="904875" cy="904875"/>
          </a:xfrm>
          <a:prstGeom prst="rect">
            <a:avLst/>
          </a:prstGeom>
        </p:spPr>
      </p:pic>
    </p:spTree>
    <p:extLst>
      <p:ext uri="{BB962C8B-B14F-4D97-AF65-F5344CB8AC3E}">
        <p14:creationId xmlns:p14="http://schemas.microsoft.com/office/powerpoint/2010/main" val="1317798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 name="标题 32"/>
          <p:cNvSpPr>
            <a:spLocks noGrp="1"/>
          </p:cNvSpPr>
          <p:nvPr>
            <p:ph type="title"/>
          </p:nvPr>
        </p:nvSpPr>
        <p:spPr>
          <a:xfrm>
            <a:off x="217626" y="193467"/>
            <a:ext cx="9056851" cy="617518"/>
          </a:xfrm>
          <a:noFill/>
        </p:spPr>
        <p:txBody>
          <a:bodyPr/>
          <a:lstStyle/>
          <a:p>
            <a:r>
              <a:rPr lang="en-US" altLang="zh-CN" dirty="0">
                <a:sym typeface="Arial" panose="020B0604020202020204" pitchFamily="34" charset="0"/>
              </a:rPr>
              <a:t>1.8  </a:t>
            </a:r>
            <a:r>
              <a:rPr lang="zh-CN" altLang="en-US" dirty="0">
                <a:sym typeface="Arial" panose="020B0604020202020204" pitchFamily="34" charset="0"/>
              </a:rPr>
              <a:t>智能语音控制交互 </a:t>
            </a:r>
            <a:r>
              <a:rPr lang="en-US" altLang="zh-CN" dirty="0">
                <a:sym typeface="Arial" panose="020B0604020202020204" pitchFamily="34" charset="0"/>
              </a:rPr>
              <a:t>– </a:t>
            </a:r>
            <a:r>
              <a:rPr lang="zh-CN" altLang="en-US" dirty="0">
                <a:sym typeface="Arial" panose="020B0604020202020204" pitchFamily="34" charset="0"/>
              </a:rPr>
              <a:t>语音与手势控制结合</a:t>
            </a:r>
          </a:p>
        </p:txBody>
      </p:sp>
      <p:sp>
        <p:nvSpPr>
          <p:cNvPr id="5" name="文本框 4">
            <a:extLst>
              <a:ext uri="{FF2B5EF4-FFF2-40B4-BE49-F238E27FC236}">
                <a16:creationId xmlns:a16="http://schemas.microsoft.com/office/drawing/2014/main" id="{72A91FE3-ADA1-4052-A341-283CC680E8BD}"/>
              </a:ext>
            </a:extLst>
          </p:cNvPr>
          <p:cNvSpPr txBox="1"/>
          <p:nvPr/>
        </p:nvSpPr>
        <p:spPr>
          <a:xfrm>
            <a:off x="267230" y="1054903"/>
            <a:ext cx="11753320" cy="785343"/>
          </a:xfrm>
          <a:prstGeom prst="rect">
            <a:avLst/>
          </a:prstGeom>
          <a:noFill/>
        </p:spPr>
        <p:txBody>
          <a:bodyPr wrap="square" rtlCol="0">
            <a:spAutoFit/>
          </a:bodyPr>
          <a:lstStyle/>
          <a:p>
            <a:pPr>
              <a:lnSpc>
                <a:spcPct val="150000"/>
              </a:lnSpc>
            </a:pP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问题：</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单一的语音交互方案缺少多模态的互动性</a:t>
            </a:r>
            <a:endParaRPr lang="en-US" altLang="zh-CN" sz="1600" dirty="0">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解决方案：</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将语音与手势交互等多模态信息进行融合</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手势控制2">
            <a:hlinkClick r:id="" action="ppaction://media"/>
            <a:extLst>
              <a:ext uri="{FF2B5EF4-FFF2-40B4-BE49-F238E27FC236}">
                <a16:creationId xmlns:a16="http://schemas.microsoft.com/office/drawing/2014/main" id="{5310401C-1F9B-46B3-80B9-4E2E49A4362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62143" y="2363154"/>
            <a:ext cx="5058395" cy="2908577"/>
          </a:xfrm>
          <a:prstGeom prst="rect">
            <a:avLst/>
          </a:prstGeom>
        </p:spPr>
      </p:pic>
      <p:sp>
        <p:nvSpPr>
          <p:cNvPr id="20" name="文本框 19">
            <a:extLst>
              <a:ext uri="{FF2B5EF4-FFF2-40B4-BE49-F238E27FC236}">
                <a16:creationId xmlns:a16="http://schemas.microsoft.com/office/drawing/2014/main" id="{0F7654C8-285D-42D3-B97E-0B283BCE812E}"/>
              </a:ext>
            </a:extLst>
          </p:cNvPr>
          <p:cNvSpPr txBox="1"/>
          <p:nvPr/>
        </p:nvSpPr>
        <p:spPr>
          <a:xfrm>
            <a:off x="7949183" y="5275678"/>
            <a:ext cx="2650587" cy="458459"/>
          </a:xfrm>
          <a:prstGeom prst="rect">
            <a:avLst/>
          </a:prstGeom>
          <a:noFill/>
        </p:spPr>
        <p:txBody>
          <a:bodyPr wrap="square">
            <a:spAutoFit/>
          </a:bodyPr>
          <a:lstStyle/>
          <a:p>
            <a:pPr>
              <a:lnSpc>
                <a:spcPct val="150000"/>
              </a:lnSpc>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手势控制家居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DEMO</a:t>
            </a:r>
          </a:p>
        </p:txBody>
      </p:sp>
      <p:pic>
        <p:nvPicPr>
          <p:cNvPr id="16" name="手势控制1">
            <a:hlinkClick r:id="" action="ppaction://media"/>
            <a:extLst>
              <a:ext uri="{FF2B5EF4-FFF2-40B4-BE49-F238E27FC236}">
                <a16:creationId xmlns:a16="http://schemas.microsoft.com/office/drawing/2014/main" id="{1FD643D3-110E-409C-9340-E00353CC373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5314" y="2363154"/>
            <a:ext cx="5214936" cy="2868215"/>
          </a:xfrm>
          <a:prstGeom prst="rect">
            <a:avLst/>
          </a:prstGeom>
        </p:spPr>
      </p:pic>
      <p:sp>
        <p:nvSpPr>
          <p:cNvPr id="22" name="文本框 21">
            <a:extLst>
              <a:ext uri="{FF2B5EF4-FFF2-40B4-BE49-F238E27FC236}">
                <a16:creationId xmlns:a16="http://schemas.microsoft.com/office/drawing/2014/main" id="{C27157A6-878C-43F8-9932-5741E3C5A264}"/>
              </a:ext>
            </a:extLst>
          </p:cNvPr>
          <p:cNvSpPr txBox="1"/>
          <p:nvPr/>
        </p:nvSpPr>
        <p:spPr>
          <a:xfrm>
            <a:off x="1724026" y="5275678"/>
            <a:ext cx="2419350" cy="458459"/>
          </a:xfrm>
          <a:prstGeom prst="rect">
            <a:avLst/>
          </a:prstGeom>
          <a:noFill/>
        </p:spPr>
        <p:txBody>
          <a:bodyPr wrap="square">
            <a:spAutoFit/>
          </a:bodyPr>
          <a:lstStyle/>
          <a:p>
            <a:pPr>
              <a:lnSpc>
                <a:spcPct val="150000"/>
              </a:lnSpc>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手势控制屏幕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DEMO</a:t>
            </a:r>
          </a:p>
        </p:txBody>
      </p:sp>
    </p:spTree>
    <p:extLst>
      <p:ext uri="{BB962C8B-B14F-4D97-AF65-F5344CB8AC3E}">
        <p14:creationId xmlns:p14="http://schemas.microsoft.com/office/powerpoint/2010/main" val="24204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51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video>
              <p:cMediaNode vol="80000">
                <p:cTn id="8" fill="hold" display="0">
                  <p:stCondLst>
                    <p:cond delay="indefinite"/>
                  </p:stCondLst>
                </p:cTn>
                <p:tgtEl>
                  <p:spTgt spid="16"/>
                </p:tgtEl>
              </p:cMediaNode>
            </p:video>
            <p:seq concurrent="1" nextAc="seek">
              <p:cTn id="9" restart="whenNotActive" fill="hold" evtFilter="cancelBubble" nodeType="interactiveSeq">
                <p:stCondLst>
                  <p:cond evt="onClick" delay="0">
                    <p:tgtEl>
                      <p:spTgt spid="1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02</a:t>
            </a:r>
            <a:endParaRPr lang="zh-CN" altLang="en-US" dirty="0">
              <a:sym typeface="Arial" panose="020B0604020202020204" pitchFamily="34" charset="0"/>
            </a:endParaRPr>
          </a:p>
        </p:txBody>
      </p:sp>
      <p:sp>
        <p:nvSpPr>
          <p:cNvPr id="19" name="文本占位符 18"/>
          <p:cNvSpPr>
            <a:spLocks noGrp="1"/>
          </p:cNvSpPr>
          <p:nvPr>
            <p:ph type="body" sz="quarter" idx="11"/>
          </p:nvPr>
        </p:nvSpPr>
        <p:spPr>
          <a:xfrm>
            <a:off x="775431" y="3494020"/>
            <a:ext cx="7299999" cy="887667"/>
          </a:xfrm>
        </p:spPr>
        <p:txBody>
          <a:bodyPr/>
          <a:lstStyle/>
          <a:p>
            <a:r>
              <a:rPr lang="zh-CN" altLang="en-US" dirty="0">
                <a:sym typeface="Arial" panose="020B0604020202020204" pitchFamily="34" charset="0"/>
              </a:rPr>
              <a:t>智能语音控制交互</a:t>
            </a:r>
          </a:p>
          <a:p>
            <a:endParaRPr lang="zh-CN" altLang="en-US" dirty="0">
              <a:sym typeface="Arial" panose="020B0604020202020204" pitchFamily="34" charset="0"/>
            </a:endParaRPr>
          </a:p>
        </p:txBody>
      </p:sp>
      <p:pic>
        <p:nvPicPr>
          <p:cNvPr id="2" name="图片 1">
            <a:extLst>
              <a:ext uri="{FF2B5EF4-FFF2-40B4-BE49-F238E27FC236}">
                <a16:creationId xmlns:a16="http://schemas.microsoft.com/office/drawing/2014/main" id="{E4BFF71E-DB23-4055-81C4-63748BAB8AB2}"/>
              </a:ext>
            </a:extLst>
          </p:cNvPr>
          <p:cNvPicPr>
            <a:picLocks noChangeAspect="1"/>
          </p:cNvPicPr>
          <p:nvPr/>
        </p:nvPicPr>
        <p:blipFill>
          <a:blip r:embed="rId3"/>
          <a:stretch>
            <a:fillRect/>
          </a:stretch>
        </p:blipFill>
        <p:spPr>
          <a:xfrm>
            <a:off x="0" y="1760548"/>
            <a:ext cx="12192000" cy="3336904"/>
          </a:xfrm>
          <a:prstGeom prst="rect">
            <a:avLst/>
          </a:prstGeom>
        </p:spPr>
      </p:pic>
      <p:sp>
        <p:nvSpPr>
          <p:cNvPr id="5" name="文本占位符 12">
            <a:extLst>
              <a:ext uri="{FF2B5EF4-FFF2-40B4-BE49-F238E27FC236}">
                <a16:creationId xmlns:a16="http://schemas.microsoft.com/office/drawing/2014/main" id="{AFB2B901-24A9-4844-A8F7-D95064606E27}"/>
              </a:ext>
            </a:extLst>
          </p:cNvPr>
          <p:cNvSpPr txBox="1">
            <a:spLocks/>
          </p:cNvSpPr>
          <p:nvPr/>
        </p:nvSpPr>
        <p:spPr>
          <a:xfrm>
            <a:off x="2465501" y="2552244"/>
            <a:ext cx="5716686" cy="707886"/>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ym typeface="Arial" panose="020B0604020202020204" pitchFamily="34" charset="0"/>
              </a:rPr>
              <a:t>03</a:t>
            </a:r>
            <a:endParaRPr lang="en-US" dirty="0">
              <a:sym typeface="Arial" panose="020B0604020202020204" pitchFamily="34" charset="0"/>
            </a:endParaRPr>
          </a:p>
        </p:txBody>
      </p:sp>
      <p:sp>
        <p:nvSpPr>
          <p:cNvPr id="6" name="文本占位符 18">
            <a:extLst>
              <a:ext uri="{FF2B5EF4-FFF2-40B4-BE49-F238E27FC236}">
                <a16:creationId xmlns:a16="http://schemas.microsoft.com/office/drawing/2014/main" id="{C93BF8FB-39B8-4FC8-81DF-17F5BB99C153}"/>
              </a:ext>
            </a:extLst>
          </p:cNvPr>
          <p:cNvSpPr txBox="1">
            <a:spLocks/>
          </p:cNvSpPr>
          <p:nvPr/>
        </p:nvSpPr>
        <p:spPr>
          <a:xfrm>
            <a:off x="882188" y="3684327"/>
            <a:ext cx="7299999" cy="8876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ym typeface="Arial" panose="020B0604020202020204" pitchFamily="34" charset="0"/>
              </a:rPr>
              <a:t>智能导引机器人</a:t>
            </a:r>
          </a:p>
          <a:p>
            <a:endParaRPr lang="zh-CN" altLang="en-US" dirty="0">
              <a:sym typeface="Arial" panose="020B0604020202020204" pitchFamily="34" charset="0"/>
            </a:endParaRPr>
          </a:p>
          <a:p>
            <a:endParaRPr lang="zh-CN" altLang="en-US" dirty="0">
              <a:sym typeface="Arial" panose="020B0604020202020204" pitchFamily="34" charset="0"/>
            </a:endParaRPr>
          </a:p>
        </p:txBody>
      </p:sp>
      <p:pic>
        <p:nvPicPr>
          <p:cNvPr id="7" name="图片 6" descr="卡通人物&#10;&#10;中度可信度描述已自动生成">
            <a:extLst>
              <a:ext uri="{FF2B5EF4-FFF2-40B4-BE49-F238E27FC236}">
                <a16:creationId xmlns:a16="http://schemas.microsoft.com/office/drawing/2014/main" id="{212092C4-8161-4305-9342-0617B90666CA}"/>
              </a:ext>
            </a:extLst>
          </p:cNvPr>
          <p:cNvPicPr>
            <a:picLocks noChangeAspect="1"/>
          </p:cNvPicPr>
          <p:nvPr/>
        </p:nvPicPr>
        <p:blipFill>
          <a:blip r:embed="rId4"/>
          <a:stretch>
            <a:fillRect/>
          </a:stretch>
        </p:blipFill>
        <p:spPr>
          <a:xfrm>
            <a:off x="436107" y="281382"/>
            <a:ext cx="2209619" cy="503793"/>
          </a:xfrm>
          <a:prstGeom prst="rect">
            <a:avLst/>
          </a:prstGeom>
        </p:spPr>
      </p:pic>
    </p:spTree>
    <p:extLst>
      <p:ext uri="{BB962C8B-B14F-4D97-AF65-F5344CB8AC3E}">
        <p14:creationId xmlns:p14="http://schemas.microsoft.com/office/powerpoint/2010/main" val="2748324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descr="图片包含 人, 小, 桌子, 前&#10;&#10;描述已自动生成">
            <a:extLst>
              <a:ext uri="{FF2B5EF4-FFF2-40B4-BE49-F238E27FC236}">
                <a16:creationId xmlns:a16="http://schemas.microsoft.com/office/drawing/2014/main" id="{0C3C7432-9950-4056-9EA4-8A620F74FA88}"/>
              </a:ext>
            </a:extLst>
          </p:cNvPr>
          <p:cNvPicPr>
            <a:picLocks noChangeAspect="1"/>
          </p:cNvPicPr>
          <p:nvPr/>
        </p:nvPicPr>
        <p:blipFill>
          <a:blip r:embed="rId2"/>
          <a:stretch>
            <a:fillRect/>
          </a:stretch>
        </p:blipFill>
        <p:spPr>
          <a:xfrm>
            <a:off x="0" y="0"/>
            <a:ext cx="12192000" cy="7620000"/>
          </a:xfrm>
          <a:prstGeom prst="rect">
            <a:avLst/>
          </a:prstGeom>
        </p:spPr>
      </p:pic>
      <p:sp>
        <p:nvSpPr>
          <p:cNvPr id="3" name="矩形 2"/>
          <p:cNvSpPr/>
          <p:nvPr/>
        </p:nvSpPr>
        <p:spPr>
          <a:xfrm>
            <a:off x="0" y="-1"/>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旗黑-45S"/>
              <a:ea typeface="汉仪旗黑-45S"/>
              <a:cs typeface="+mn-cs"/>
            </a:endParaRPr>
          </a:p>
        </p:txBody>
      </p:sp>
      <p:sp>
        <p:nvSpPr>
          <p:cNvPr id="4" name="矩形 3">
            <a:extLst>
              <a:ext uri="{FF2B5EF4-FFF2-40B4-BE49-F238E27FC236}">
                <a16:creationId xmlns:a16="http://schemas.microsoft.com/office/drawing/2014/main" id="{29D545B0-5F96-415C-B028-905E13A92793}"/>
              </a:ext>
            </a:extLst>
          </p:cNvPr>
          <p:cNvSpPr/>
          <p:nvPr/>
        </p:nvSpPr>
        <p:spPr>
          <a:xfrm>
            <a:off x="1816100" y="2831998"/>
            <a:ext cx="7988300" cy="39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4400" b="1" dirty="0">
                <a:solidFill>
                  <a:schemeClr val="bg1"/>
                </a:solidFill>
                <a:cs typeface="+mn-ea"/>
                <a:sym typeface="+mn-lt"/>
              </a:rPr>
              <a:t>智能机器人导引</a:t>
            </a:r>
            <a:endParaRPr lang="en-US" altLang="zh-CN" sz="4400" b="1" dirty="0">
              <a:solidFill>
                <a:schemeClr val="bg1"/>
              </a:solidFill>
              <a:cs typeface="+mn-ea"/>
              <a:sym typeface="+mn-lt"/>
            </a:endParaRPr>
          </a:p>
          <a:p>
            <a:pPr algn="ctr">
              <a:lnSpc>
                <a:spcPct val="120000"/>
              </a:lnSpc>
            </a:pPr>
            <a:r>
              <a:rPr lang="zh-CN" altLang="en-US" sz="4400" b="1" dirty="0">
                <a:solidFill>
                  <a:schemeClr val="bg1"/>
                </a:solidFill>
                <a:cs typeface="+mn-ea"/>
                <a:sym typeface="+mn-lt"/>
              </a:rPr>
              <a:t>更贴心、更加精准的智能导引？</a:t>
            </a:r>
          </a:p>
        </p:txBody>
      </p:sp>
      <p:pic>
        <p:nvPicPr>
          <p:cNvPr id="5" name="图片 4">
            <a:extLst>
              <a:ext uri="{FF2B5EF4-FFF2-40B4-BE49-F238E27FC236}">
                <a16:creationId xmlns:a16="http://schemas.microsoft.com/office/drawing/2014/main" id="{F0501E06-E935-4B73-8995-D01A104D6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3827001"/>
            <a:ext cx="952500" cy="952500"/>
          </a:xfrm>
          <a:prstGeom prst="rect">
            <a:avLst/>
          </a:prstGeom>
        </p:spPr>
      </p:pic>
    </p:spTree>
    <p:extLst>
      <p:ext uri="{BB962C8B-B14F-4D97-AF65-F5344CB8AC3E}">
        <p14:creationId xmlns:p14="http://schemas.microsoft.com/office/powerpoint/2010/main" val="3258827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 name="标题 32"/>
          <p:cNvSpPr>
            <a:spLocks noGrp="1"/>
          </p:cNvSpPr>
          <p:nvPr>
            <p:ph type="title"/>
          </p:nvPr>
        </p:nvSpPr>
        <p:spPr>
          <a:xfrm>
            <a:off x="217626" y="193467"/>
            <a:ext cx="9056851" cy="617518"/>
          </a:xfrm>
          <a:noFill/>
        </p:spPr>
        <p:txBody>
          <a:bodyPr>
            <a:normAutofit/>
          </a:bodyPr>
          <a:lstStyle/>
          <a:p>
            <a:r>
              <a:rPr lang="en-US" altLang="zh-CN" dirty="0">
                <a:sym typeface="Arial" panose="020B0604020202020204" pitchFamily="34" charset="0"/>
              </a:rPr>
              <a:t>3  </a:t>
            </a:r>
            <a:r>
              <a:rPr lang="zh-CN" altLang="en-US" dirty="0">
                <a:sym typeface="Arial" panose="020B0604020202020204" pitchFamily="34" charset="0"/>
              </a:rPr>
              <a:t>智能导引机器人</a:t>
            </a:r>
          </a:p>
        </p:txBody>
      </p:sp>
      <p:sp>
        <p:nvSpPr>
          <p:cNvPr id="20" name="文本框 19">
            <a:extLst>
              <a:ext uri="{FF2B5EF4-FFF2-40B4-BE49-F238E27FC236}">
                <a16:creationId xmlns:a16="http://schemas.microsoft.com/office/drawing/2014/main" id="{0F7654C8-285D-42D3-B97E-0B283BCE812E}"/>
              </a:ext>
            </a:extLst>
          </p:cNvPr>
          <p:cNvSpPr txBox="1"/>
          <p:nvPr/>
        </p:nvSpPr>
        <p:spPr>
          <a:xfrm>
            <a:off x="8940271" y="6009658"/>
            <a:ext cx="2436821" cy="458459"/>
          </a:xfrm>
          <a:prstGeom prst="rect">
            <a:avLst/>
          </a:prstGeom>
          <a:noFill/>
        </p:spPr>
        <p:txBody>
          <a:bodyPr wrap="square">
            <a:spAutoFit/>
          </a:bodyPr>
          <a:lstStyle/>
          <a:p>
            <a:pPr>
              <a:lnSpc>
                <a:spcPct val="150000"/>
              </a:lnSpc>
            </a:pP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智能小车导引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DEMO</a:t>
            </a:r>
          </a:p>
        </p:txBody>
      </p:sp>
      <p:pic>
        <p:nvPicPr>
          <p:cNvPr id="8" name="图片 90">
            <a:extLst>
              <a:ext uri="{FF2B5EF4-FFF2-40B4-BE49-F238E27FC236}">
                <a16:creationId xmlns:a16="http://schemas.microsoft.com/office/drawing/2014/main" id="{2B4DFD61-3BCD-4132-935E-4269A88053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784" y="1769429"/>
            <a:ext cx="3267433" cy="18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E6E3AB0B-EB45-417D-A0EC-4BC29D22EAD0}"/>
              </a:ext>
            </a:extLst>
          </p:cNvPr>
          <p:cNvSpPr txBox="1"/>
          <p:nvPr/>
        </p:nvSpPr>
        <p:spPr>
          <a:xfrm>
            <a:off x="439787" y="1370450"/>
            <a:ext cx="3084350" cy="369332"/>
          </a:xfrm>
          <a:prstGeom prst="rect">
            <a:avLst/>
          </a:prstGeom>
          <a:noFill/>
        </p:spPr>
        <p:txBody>
          <a:bodyPr wrap="square">
            <a:spAutoFit/>
          </a:bodyPr>
          <a:lstStyle/>
          <a:p>
            <a:r>
              <a:rPr lang="zh-CN" altLang="zh-CN" sz="1800" kern="100" dirty="0">
                <a:effectLst/>
                <a:ea typeface="宋体" panose="02010600030101010101" pitchFamily="2" charset="-122"/>
                <a:cs typeface="Times New Roman" panose="02020603050405020304" pitchFamily="18" charset="0"/>
              </a:rPr>
              <a:t>目标</a:t>
            </a:r>
            <a:r>
              <a:rPr lang="zh-CN" altLang="en-US" sz="1800" kern="100" dirty="0">
                <a:effectLst/>
                <a:ea typeface="宋体" panose="02010600030101010101" pitchFamily="2" charset="-122"/>
                <a:cs typeface="Times New Roman" panose="02020603050405020304" pitchFamily="18" charset="0"/>
              </a:rPr>
              <a:t>丢失</a:t>
            </a:r>
            <a:endParaRPr lang="en-US" altLang="zh-CN" sz="1800" kern="100" dirty="0">
              <a:effectLst/>
              <a:ea typeface="宋体" panose="02010600030101010101" pitchFamily="2" charset="-122"/>
              <a:cs typeface="Times New Roman" panose="02020603050405020304" pitchFamily="18" charset="0"/>
            </a:endParaRPr>
          </a:p>
        </p:txBody>
      </p:sp>
      <p:pic>
        <p:nvPicPr>
          <p:cNvPr id="10" name="图片 89">
            <a:extLst>
              <a:ext uri="{FF2B5EF4-FFF2-40B4-BE49-F238E27FC236}">
                <a16:creationId xmlns:a16="http://schemas.microsoft.com/office/drawing/2014/main" id="{7943049F-B722-46D2-8EB6-C172CBB8EB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9787" y="4346073"/>
            <a:ext cx="3285731" cy="18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0FA63089-A421-4E5C-B6C6-A94134152C38}"/>
              </a:ext>
            </a:extLst>
          </p:cNvPr>
          <p:cNvSpPr txBox="1"/>
          <p:nvPr/>
        </p:nvSpPr>
        <p:spPr>
          <a:xfrm>
            <a:off x="371015" y="3976741"/>
            <a:ext cx="3084350" cy="369332"/>
          </a:xfrm>
          <a:prstGeom prst="rect">
            <a:avLst/>
          </a:prstGeom>
          <a:noFill/>
        </p:spPr>
        <p:txBody>
          <a:bodyPr wrap="square">
            <a:spAutoFit/>
          </a:bodyPr>
          <a:lstStyle/>
          <a:p>
            <a:r>
              <a:rPr lang="zh-CN" altLang="zh-CN" sz="1800" kern="100" dirty="0">
                <a:effectLst/>
                <a:ea typeface="宋体" panose="02010600030101010101" pitchFamily="2" charset="-122"/>
                <a:cs typeface="Times New Roman" panose="02020603050405020304" pitchFamily="18" charset="0"/>
              </a:rPr>
              <a:t>目标</a:t>
            </a:r>
            <a:r>
              <a:rPr lang="zh-CN" altLang="en-US" kern="100" dirty="0">
                <a:ea typeface="宋体" panose="02010600030101010101" pitchFamily="2" charset="-122"/>
                <a:cs typeface="Times New Roman" panose="02020603050405020304" pitchFamily="18" charset="0"/>
              </a:rPr>
              <a:t>变形</a:t>
            </a:r>
            <a:endParaRPr lang="en-US" altLang="zh-CN" sz="1800" kern="100" dirty="0">
              <a:effectLst/>
              <a:ea typeface="宋体" panose="02010600030101010101" pitchFamily="2" charset="-122"/>
              <a:cs typeface="Times New Roman" panose="02020603050405020304" pitchFamily="18" charset="0"/>
            </a:endParaRPr>
          </a:p>
        </p:txBody>
      </p:sp>
      <p:pic>
        <p:nvPicPr>
          <p:cNvPr id="12" name="图片 90">
            <a:extLst>
              <a:ext uri="{FF2B5EF4-FFF2-40B4-BE49-F238E27FC236}">
                <a16:creationId xmlns:a16="http://schemas.microsoft.com/office/drawing/2014/main" id="{2E41152F-B06D-4036-A696-76259BAE10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4201" y="1794800"/>
            <a:ext cx="3324940" cy="187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7933622B-1F2F-4218-BBDE-F37FE90A96FF}"/>
              </a:ext>
            </a:extLst>
          </p:cNvPr>
          <p:cNvSpPr txBox="1"/>
          <p:nvPr/>
        </p:nvSpPr>
        <p:spPr>
          <a:xfrm>
            <a:off x="4110938" y="1391253"/>
            <a:ext cx="3084350" cy="369332"/>
          </a:xfrm>
          <a:prstGeom prst="rect">
            <a:avLst/>
          </a:prstGeom>
          <a:noFill/>
        </p:spPr>
        <p:txBody>
          <a:bodyPr wrap="square">
            <a:spAutoFit/>
          </a:bodyPr>
          <a:lstStyle/>
          <a:p>
            <a:r>
              <a:rPr lang="zh-CN" altLang="zh-CN" sz="1800" kern="100" dirty="0">
                <a:effectLst/>
                <a:ea typeface="宋体" panose="02010600030101010101" pitchFamily="2" charset="-122"/>
                <a:cs typeface="Times New Roman" panose="02020603050405020304" pitchFamily="18" charset="0"/>
              </a:rPr>
              <a:t>目标</a:t>
            </a:r>
            <a:r>
              <a:rPr lang="zh-CN" altLang="en-US" kern="100" dirty="0">
                <a:ea typeface="宋体" panose="02010600030101010101" pitchFamily="2" charset="-122"/>
                <a:cs typeface="Times New Roman" panose="02020603050405020304" pitchFamily="18" charset="0"/>
              </a:rPr>
              <a:t>被遮挡</a:t>
            </a:r>
            <a:endParaRPr lang="en-US" altLang="zh-CN" sz="1800" kern="100" dirty="0">
              <a:effectLst/>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EE202E4B-EC11-4D20-BAA8-575120B6C82B}"/>
              </a:ext>
            </a:extLst>
          </p:cNvPr>
          <p:cNvSpPr txBox="1"/>
          <p:nvPr/>
        </p:nvSpPr>
        <p:spPr>
          <a:xfrm>
            <a:off x="4135429" y="3851892"/>
            <a:ext cx="3084350" cy="369332"/>
          </a:xfrm>
          <a:prstGeom prst="rect">
            <a:avLst/>
          </a:prstGeom>
          <a:noFill/>
        </p:spPr>
        <p:txBody>
          <a:bodyPr wrap="square">
            <a:spAutoFit/>
          </a:bodyPr>
          <a:lstStyle/>
          <a:p>
            <a:r>
              <a:rPr lang="zh-CN" altLang="en-US" sz="1800" kern="100" dirty="0">
                <a:effectLst/>
                <a:ea typeface="宋体" panose="02010600030101010101" pitchFamily="2" charset="-122"/>
                <a:cs typeface="Times New Roman" panose="02020603050405020304" pitchFamily="18" charset="0"/>
              </a:rPr>
              <a:t>环境曝光</a:t>
            </a:r>
            <a:endParaRPr lang="en-US" altLang="zh-CN" sz="1800" kern="100" dirty="0">
              <a:effectLst/>
              <a:ea typeface="宋体" panose="02010600030101010101" pitchFamily="2" charset="-122"/>
              <a:cs typeface="Times New Roman" panose="02020603050405020304" pitchFamily="18" charset="0"/>
            </a:endParaRPr>
          </a:p>
        </p:txBody>
      </p:sp>
      <p:pic>
        <p:nvPicPr>
          <p:cNvPr id="15" name="图片 91">
            <a:extLst>
              <a:ext uri="{FF2B5EF4-FFF2-40B4-BE49-F238E27FC236}">
                <a16:creationId xmlns:a16="http://schemas.microsoft.com/office/drawing/2014/main" id="{9FD7B72F-5FBA-4947-9A8A-0D35310E61C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70133" y="4250871"/>
            <a:ext cx="3265972" cy="18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eed4b2a00df385a206e0c57c7e9a59fe">
            <a:hlinkClick r:id="" action="ppaction://media"/>
            <a:extLst>
              <a:ext uri="{FF2B5EF4-FFF2-40B4-BE49-F238E27FC236}">
                <a16:creationId xmlns:a16="http://schemas.microsoft.com/office/drawing/2014/main" id="{66852E44-E5B6-4462-9DE9-0092363C372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802296" y="3429000"/>
            <a:ext cx="4310185" cy="2425303"/>
          </a:xfrm>
          <a:prstGeom prst="rect">
            <a:avLst/>
          </a:prstGeom>
        </p:spPr>
      </p:pic>
      <p:pic>
        <p:nvPicPr>
          <p:cNvPr id="17" name="图片 28">
            <a:extLst>
              <a:ext uri="{FF2B5EF4-FFF2-40B4-BE49-F238E27FC236}">
                <a16:creationId xmlns:a16="http://schemas.microsoft.com/office/drawing/2014/main" id="{F022BAF5-F36B-47AC-8600-CA45D43DDC2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8670" y="229020"/>
            <a:ext cx="3501835" cy="246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descr="文本&#10;&#10;描述已自动生成">
            <a:extLst>
              <a:ext uri="{FF2B5EF4-FFF2-40B4-BE49-F238E27FC236}">
                <a16:creationId xmlns:a16="http://schemas.microsoft.com/office/drawing/2014/main" id="{3505CB8E-7E25-4DC1-9D77-FB860CC7A3EE}"/>
              </a:ext>
            </a:extLst>
          </p:cNvPr>
          <p:cNvPicPr>
            <a:picLocks noChangeAspect="1"/>
          </p:cNvPicPr>
          <p:nvPr/>
        </p:nvPicPr>
        <p:blipFill>
          <a:blip r:embed="rId11"/>
          <a:stretch>
            <a:fillRect/>
          </a:stretch>
        </p:blipFill>
        <p:spPr>
          <a:xfrm rot="16200000">
            <a:off x="8632132" y="98606"/>
            <a:ext cx="2269121" cy="3273314"/>
          </a:xfrm>
          <a:prstGeom prst="rect">
            <a:avLst/>
          </a:prstGeom>
        </p:spPr>
      </p:pic>
      <p:pic>
        <p:nvPicPr>
          <p:cNvPr id="4" name="图片 3">
            <a:extLst>
              <a:ext uri="{FF2B5EF4-FFF2-40B4-BE49-F238E27FC236}">
                <a16:creationId xmlns:a16="http://schemas.microsoft.com/office/drawing/2014/main" id="{B5A53AA9-10B7-4896-9C39-5334D55D5371}"/>
              </a:ext>
            </a:extLst>
          </p:cNvPr>
          <p:cNvPicPr>
            <a:picLocks noChangeAspect="1"/>
          </p:cNvPicPr>
          <p:nvPr/>
        </p:nvPicPr>
        <p:blipFill>
          <a:blip r:embed="rId12"/>
          <a:stretch>
            <a:fillRect/>
          </a:stretch>
        </p:blipFill>
        <p:spPr>
          <a:xfrm>
            <a:off x="8563219" y="996368"/>
            <a:ext cx="3190924" cy="2040040"/>
          </a:xfrm>
          <a:prstGeom prst="rect">
            <a:avLst/>
          </a:prstGeom>
        </p:spPr>
      </p:pic>
    </p:spTree>
    <p:extLst>
      <p:ext uri="{BB962C8B-B14F-4D97-AF65-F5344CB8AC3E}">
        <p14:creationId xmlns:p14="http://schemas.microsoft.com/office/powerpoint/2010/main" val="25192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2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视觉目标检测和识别之过去，现在及可能"/>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29920" y="2869565"/>
            <a:ext cx="4385310" cy="3288665"/>
          </a:xfrm>
          <a:prstGeom prst="round2Same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254115" y="3137535"/>
            <a:ext cx="4819650" cy="58356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动机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：用边界框去框选物体存在冗余的无语义的背景信息，会影响跟踪算法的判别性，如图中的马路；</a:t>
            </a:r>
          </a:p>
        </p:txBody>
      </p:sp>
      <p:sp>
        <p:nvSpPr>
          <p:cNvPr id="11" name="文本框 10"/>
          <p:cNvSpPr txBox="1"/>
          <p:nvPr/>
        </p:nvSpPr>
        <p:spPr>
          <a:xfrm>
            <a:off x="6271895" y="4098925"/>
            <a:ext cx="4801870" cy="829945"/>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sz="1600" dirty="0"/>
              <a:t>动机</a:t>
            </a:r>
            <a:r>
              <a:rPr lang="en-US" altLang="zh-CN" sz="1600" dirty="0"/>
              <a:t>2</a:t>
            </a:r>
            <a:r>
              <a:rPr lang="zh-CN" altLang="en-US" sz="1600" dirty="0"/>
              <a:t>：用边界框去框选物体容易受遮挡影响，如红框中出现的狗，容易使跟踪算法产生误判，且对于自行车的边界回归产生影响。</a:t>
            </a:r>
          </a:p>
        </p:txBody>
      </p:sp>
      <p:sp>
        <p:nvSpPr>
          <p:cNvPr id="2" name="文本框 1"/>
          <p:cNvSpPr txBox="1"/>
          <p:nvPr/>
        </p:nvSpPr>
        <p:spPr>
          <a:xfrm>
            <a:off x="6254115" y="5306695"/>
            <a:ext cx="4801870" cy="583565"/>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sz="1600" dirty="0"/>
              <a:t>动机</a:t>
            </a:r>
            <a:r>
              <a:rPr lang="en-US" altLang="zh-CN" sz="1600" dirty="0"/>
              <a:t>3</a:t>
            </a:r>
            <a:r>
              <a:rPr lang="zh-CN" altLang="en-US" sz="1600" dirty="0"/>
              <a:t>：边界框的形式缺乏捕捉目标物体发生形变的能力。</a:t>
            </a:r>
          </a:p>
        </p:txBody>
      </p:sp>
      <p:sp>
        <p:nvSpPr>
          <p:cNvPr id="3" name="标题 32"/>
          <p:cNvSpPr>
            <a:spLocks noGrp="1"/>
          </p:cNvSpPr>
          <p:nvPr/>
        </p:nvSpPr>
        <p:spPr>
          <a:xfrm>
            <a:off x="344626" y="320467"/>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dirty="0">
                <a:solidFill>
                  <a:srgbClr val="9A0001"/>
                </a:solidFill>
                <a:sym typeface="Arial" panose="020B0604020202020204" pitchFamily="34" charset="0"/>
              </a:rPr>
              <a:t>3.1  </a:t>
            </a:r>
            <a:r>
              <a:rPr dirty="0">
                <a:solidFill>
                  <a:srgbClr val="9A0001"/>
                </a:solidFill>
                <a:sym typeface="Arial" panose="020B0604020202020204" pitchFamily="34" charset="0"/>
              </a:rPr>
              <a:t>论文动机</a:t>
            </a:r>
            <a:endParaRPr lang="zh-CN" altLang="en-US" dirty="0">
              <a:solidFill>
                <a:srgbClr val="9A0001"/>
              </a:solidFill>
              <a:sym typeface="Arial" panose="020B0604020202020204" pitchFamily="34" charset="0"/>
            </a:endParaRPr>
          </a:p>
        </p:txBody>
      </p:sp>
      <p:pic>
        <p:nvPicPr>
          <p:cNvPr id="9" name="图片 8"/>
          <p:cNvPicPr>
            <a:picLocks noChangeAspect="1"/>
          </p:cNvPicPr>
          <p:nvPr>
            <p:custDataLst>
              <p:tags r:id="rId2"/>
            </p:custDataLst>
          </p:nvPr>
        </p:nvPicPr>
        <p:blipFill>
          <a:blip r:embed="rId5"/>
          <a:stretch>
            <a:fillRect/>
          </a:stretch>
        </p:blipFill>
        <p:spPr>
          <a:xfrm>
            <a:off x="5643245" y="176530"/>
            <a:ext cx="6042025" cy="2693035"/>
          </a:xfrm>
          <a:prstGeom prst="rect">
            <a:avLst/>
          </a:prstGeom>
        </p:spPr>
      </p:pic>
      <p:sp>
        <p:nvSpPr>
          <p:cNvPr id="10" name="文本框 9"/>
          <p:cNvSpPr txBox="1"/>
          <p:nvPr/>
        </p:nvSpPr>
        <p:spPr>
          <a:xfrm>
            <a:off x="344805" y="1108075"/>
            <a:ext cx="5208270" cy="1076325"/>
          </a:xfrm>
          <a:prstGeom prst="rect">
            <a:avLst/>
          </a:prstGeom>
          <a:noFill/>
        </p:spPr>
        <p:txBody>
          <a:bodyPr wrap="square" rtlCol="0">
            <a:spAutoFit/>
          </a:bodyPr>
          <a:lstStyle/>
          <a:p>
            <a:r>
              <a:rPr lang="en-US" sz="1600" dirty="0">
                <a:latin typeface="微软雅黑" panose="020B0503020204020204" pitchFamily="34" charset="-122"/>
                <a:ea typeface="微软雅黑" panose="020B0503020204020204" pitchFamily="34" charset="-122"/>
              </a:rPr>
              <a:t>Siamese-based</a:t>
            </a:r>
            <a:r>
              <a:rPr lang="zh-CN" altLang="en-US" sz="1600" dirty="0">
                <a:latin typeface="微软雅黑" panose="020B0503020204020204" pitchFamily="34" charset="-122"/>
                <a:ea typeface="微软雅黑" panose="020B0503020204020204" pitchFamily="34" charset="-122"/>
              </a:rPr>
              <a:t>的目标跟踪方法总结：</a:t>
            </a:r>
          </a:p>
          <a:p>
            <a:r>
              <a:rPr lang="en-US" altLang="zh-CN" sz="1600" dirty="0">
                <a:latin typeface="微软雅黑" panose="020B0503020204020204" pitchFamily="34" charset="-122"/>
                <a:ea typeface="微软雅黑" panose="020B0503020204020204" pitchFamily="34" charset="-122"/>
              </a:rPr>
              <a:t>1. </a:t>
            </a:r>
            <a:r>
              <a:rPr sz="1600" dirty="0">
                <a:latin typeface="微软雅黑" panose="020B0503020204020204" pitchFamily="34" charset="-122"/>
                <a:ea typeface="微软雅黑" panose="020B0503020204020204" pitchFamily="34" charset="-122"/>
              </a:rPr>
              <a:t>把</a:t>
            </a:r>
            <a:r>
              <a:rPr lang="zh-CN" sz="1600" dirty="0">
                <a:latin typeface="微软雅黑" panose="020B0503020204020204" pitchFamily="34" charset="-122"/>
                <a:ea typeface="微软雅黑" panose="020B0503020204020204" pitchFamily="34" charset="-122"/>
              </a:rPr>
              <a:t>网络的跟踪任务更多地</a:t>
            </a:r>
            <a:r>
              <a:rPr sz="1600" dirty="0">
                <a:latin typeface="微软雅黑" panose="020B0503020204020204" pitchFamily="34" charset="-122"/>
                <a:ea typeface="微软雅黑" panose="020B0503020204020204" pitchFamily="34" charset="-122"/>
              </a:rPr>
              <a:t>看成一个通用的相似性学习问题</a:t>
            </a:r>
            <a:r>
              <a:rPr 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存在的缺点：目标发生形变、遮挡后的跟踪性能不好。</a:t>
            </a:r>
          </a:p>
        </p:txBody>
      </p:sp>
      <p:cxnSp>
        <p:nvCxnSpPr>
          <p:cNvPr id="13" name="直接箭头连接符 12"/>
          <p:cNvCxnSpPr/>
          <p:nvPr/>
        </p:nvCxnSpPr>
        <p:spPr>
          <a:xfrm flipH="1">
            <a:off x="3348990" y="3462020"/>
            <a:ext cx="2625090" cy="554355"/>
          </a:xfrm>
          <a:prstGeom prst="straightConnector1">
            <a:avLst/>
          </a:prstGeom>
          <a:ln w="31750">
            <a:tailEnd type="arrow" w="med" len="med"/>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flipH="1">
            <a:off x="2307590" y="4554855"/>
            <a:ext cx="3964305" cy="17780"/>
          </a:xfrm>
          <a:prstGeom prst="straightConnector1">
            <a:avLst/>
          </a:prstGeom>
          <a:ln w="31750">
            <a:solidFill>
              <a:schemeClr val="dk1"/>
            </a:solidFill>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32"/>
          <p:cNvSpPr>
            <a:spLocks noGrp="1"/>
          </p:cNvSpPr>
          <p:nvPr/>
        </p:nvSpPr>
        <p:spPr>
          <a:xfrm>
            <a:off x="344626" y="320467"/>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dirty="0">
                <a:solidFill>
                  <a:srgbClr val="9A0001"/>
                </a:solidFill>
                <a:sym typeface="Arial" panose="020B0604020202020204" pitchFamily="34" charset="0"/>
              </a:rPr>
              <a:t>3.2  </a:t>
            </a:r>
            <a:r>
              <a:rPr dirty="0">
                <a:solidFill>
                  <a:srgbClr val="9A0001"/>
                </a:solidFill>
                <a:sym typeface="Arial" panose="020B0604020202020204" pitchFamily="34" charset="0"/>
              </a:rPr>
              <a:t>论文方法</a:t>
            </a:r>
            <a:r>
              <a:rPr lang="en-US" altLang="zh-CN" dirty="0">
                <a:solidFill>
                  <a:srgbClr val="9A0001"/>
                </a:solidFill>
                <a:sym typeface="Arial" panose="020B0604020202020204" pitchFamily="34" charset="0"/>
              </a:rPr>
              <a:t>-</a:t>
            </a:r>
            <a:r>
              <a:rPr dirty="0">
                <a:solidFill>
                  <a:srgbClr val="9A0001"/>
                </a:solidFill>
                <a:sym typeface="Arial" panose="020B0604020202020204" pitchFamily="34" charset="0"/>
              </a:rPr>
              <a:t>模型架构</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160" y="193675"/>
            <a:ext cx="5761990" cy="3248025"/>
          </a:xfrm>
          <a:prstGeom prst="rect">
            <a:avLst/>
          </a:prstGeom>
        </p:spPr>
      </p:pic>
      <p:pic>
        <p:nvPicPr>
          <p:cNvPr id="5" name="图片 4"/>
          <p:cNvPicPr>
            <a:picLocks noChangeAspect="1"/>
          </p:cNvPicPr>
          <p:nvPr/>
        </p:nvPicPr>
        <p:blipFill>
          <a:blip r:embed="rId3"/>
          <a:stretch>
            <a:fillRect/>
          </a:stretch>
        </p:blipFill>
        <p:spPr>
          <a:xfrm>
            <a:off x="3749675" y="3530600"/>
            <a:ext cx="8442325" cy="2977515"/>
          </a:xfrm>
          <a:prstGeom prst="rect">
            <a:avLst/>
          </a:prstGeom>
        </p:spPr>
      </p:pic>
      <p:sp>
        <p:nvSpPr>
          <p:cNvPr id="6" name="文本框 5"/>
          <p:cNvSpPr txBox="1"/>
          <p:nvPr/>
        </p:nvSpPr>
        <p:spPr>
          <a:xfrm>
            <a:off x="344805" y="1631950"/>
            <a:ext cx="3797935" cy="829945"/>
          </a:xfrm>
          <a:prstGeom prst="rect">
            <a:avLst/>
          </a:prstGeom>
          <a:noFill/>
        </p:spPr>
        <p:txBody>
          <a:bodyPr wrap="square" rtlCol="0" anchor="t">
            <a:spAutoFit/>
          </a:bodyPr>
          <a:lstStyle/>
          <a:p>
            <a:r>
              <a:rPr lang="zh-CN" altLang="en-US" sz="1600">
                <a:latin typeface="微软雅黑" panose="020B0503020204020204" pitchFamily="34" charset="-122"/>
                <a:ea typeface="微软雅黑" panose="020B0503020204020204" pitchFamily="34" charset="-122"/>
              </a:rPr>
              <a:t>模型整体架构：采用</a:t>
            </a:r>
            <a:r>
              <a:rPr lang="en-US" altLang="zh-CN" sz="1600">
                <a:latin typeface="微软雅黑" panose="020B0503020204020204" pitchFamily="34" charset="-122"/>
                <a:ea typeface="微软雅黑" panose="020B0503020204020204" pitchFamily="34" charset="-122"/>
              </a:rPr>
              <a:t>Siamese</a:t>
            </a:r>
            <a:r>
              <a:rPr lang="zh-CN" altLang="en-US" sz="1600">
                <a:latin typeface="微软雅黑" panose="020B0503020204020204" pitchFamily="34" charset="-122"/>
                <a:ea typeface="微软雅黑" panose="020B0503020204020204" pitchFamily="34" charset="-122"/>
              </a:rPr>
              <a:t>架构，上面的分支是模板分支，下面的分支是搜索分支。</a:t>
            </a:r>
          </a:p>
        </p:txBody>
      </p:sp>
      <p:sp>
        <p:nvSpPr>
          <p:cNvPr id="8" name="文本框 7"/>
          <p:cNvSpPr txBox="1"/>
          <p:nvPr/>
        </p:nvSpPr>
        <p:spPr>
          <a:xfrm>
            <a:off x="344805" y="4850765"/>
            <a:ext cx="3797935" cy="337185"/>
          </a:xfrm>
          <a:prstGeom prst="rect">
            <a:avLst/>
          </a:prstGeom>
          <a:noFill/>
        </p:spPr>
        <p:txBody>
          <a:bodyPr wrap="square" rtlCol="0" anchor="t">
            <a:spAutoFit/>
          </a:bodyPr>
          <a:lstStyle/>
          <a:p>
            <a:r>
              <a:rPr lang="en-US" altLang="zh-CN" sz="1600">
                <a:latin typeface="微软雅黑" panose="020B0503020204020204" pitchFamily="34" charset="-122"/>
                <a:ea typeface="微软雅黑" panose="020B0503020204020204" pitchFamily="34" charset="-122"/>
              </a:rPr>
              <a:t>PCF</a:t>
            </a:r>
            <a:r>
              <a:rPr lang="zh-CN" altLang="en-US" sz="1600">
                <a:latin typeface="微软雅黑" panose="020B0503020204020204" pitchFamily="34" charset="-122"/>
                <a:ea typeface="微软雅黑" panose="020B0503020204020204" pitchFamily="34" charset="-122"/>
              </a:rPr>
              <a:t>模块：包括分类分支和回归分支。</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840074" y="909137"/>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604111" y="2447668"/>
            <a:ext cx="4591917" cy="981332"/>
            <a:chOff x="4532498" y="4323460"/>
            <a:chExt cx="3781040" cy="981332"/>
          </a:xfrm>
        </p:grpSpPr>
        <p:sp>
          <p:nvSpPr>
            <p:cNvPr id="27" name="文本框 26"/>
            <p:cNvSpPr txBox="1"/>
            <p:nvPr/>
          </p:nvSpPr>
          <p:spPr>
            <a:xfrm>
              <a:off x="5149713" y="4350685"/>
              <a:ext cx="316382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智能语音控制交互</a:t>
              </a:r>
            </a:p>
          </p:txBody>
        </p:sp>
        <p:sp>
          <p:nvSpPr>
            <p:cNvPr id="28" name="矩形 27"/>
            <p:cNvSpPr/>
            <p:nvPr/>
          </p:nvSpPr>
          <p:spPr>
            <a:xfrm>
              <a:off x="5179043" y="4823009"/>
              <a:ext cx="192005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Intelligent Voice</a:t>
              </a:r>
              <a:endPar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4604111" y="3545275"/>
            <a:ext cx="4414156" cy="764944"/>
            <a:chOff x="8025569" y="4309404"/>
            <a:chExt cx="4414156" cy="764944"/>
          </a:xfrm>
        </p:grpSpPr>
        <p:sp>
          <p:nvSpPr>
            <p:cNvPr id="31" name="文本框 30"/>
            <p:cNvSpPr txBox="1"/>
            <p:nvPr/>
          </p:nvSpPr>
          <p:spPr>
            <a:xfrm>
              <a:off x="8783203" y="4355934"/>
              <a:ext cx="36565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智能</a:t>
              </a:r>
              <a:r>
                <a:rPr lang="zh-CN" altLang="en-US" sz="2800" spc="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导引</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机器人</a:t>
              </a:r>
            </a:p>
          </p:txBody>
        </p:sp>
        <p:sp>
          <p:nvSpPr>
            <p:cNvPr id="32" name="矩形 31"/>
            <p:cNvSpPr/>
            <p:nvPr/>
          </p:nvSpPr>
          <p:spPr>
            <a:xfrm>
              <a:off x="8803514" y="4797349"/>
              <a:ext cx="1820943" cy="27699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Intelligent Robot</a:t>
              </a: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7" name="图片 6" descr="徽标, 公司名称&#10;&#10;描述已自动生成">
            <a:extLst>
              <a:ext uri="{FF2B5EF4-FFF2-40B4-BE49-F238E27FC236}">
                <a16:creationId xmlns:a16="http://schemas.microsoft.com/office/drawing/2014/main" id="{853600E7-5986-4115-A1EE-5172AEC884BB}"/>
              </a:ext>
            </a:extLst>
          </p:cNvPr>
          <p:cNvPicPr>
            <a:picLocks noChangeAspect="1"/>
          </p:cNvPicPr>
          <p:nvPr/>
        </p:nvPicPr>
        <p:blipFill>
          <a:blip r:embed="rId3"/>
          <a:stretch>
            <a:fillRect/>
          </a:stretch>
        </p:blipFill>
        <p:spPr>
          <a:xfrm>
            <a:off x="9433528" y="2430798"/>
            <a:ext cx="2460085" cy="1996404"/>
          </a:xfrm>
          <a:prstGeom prst="rect">
            <a:avLst/>
          </a:prstGeom>
        </p:spPr>
      </p:pic>
      <p:grpSp>
        <p:nvGrpSpPr>
          <p:cNvPr id="19" name="组合 18">
            <a:extLst>
              <a:ext uri="{FF2B5EF4-FFF2-40B4-BE49-F238E27FC236}">
                <a16:creationId xmlns:a16="http://schemas.microsoft.com/office/drawing/2014/main" id="{83D5C4E7-9879-4DE9-9480-9636A4664535}"/>
              </a:ext>
            </a:extLst>
          </p:cNvPr>
          <p:cNvGrpSpPr/>
          <p:nvPr/>
        </p:nvGrpSpPr>
        <p:grpSpPr>
          <a:xfrm>
            <a:off x="4646608" y="1387067"/>
            <a:ext cx="4591917" cy="776548"/>
            <a:chOff x="4532498" y="4323460"/>
            <a:chExt cx="3781040" cy="776548"/>
          </a:xfrm>
        </p:grpSpPr>
        <p:sp>
          <p:nvSpPr>
            <p:cNvPr id="20" name="文本框 19">
              <a:extLst>
                <a:ext uri="{FF2B5EF4-FFF2-40B4-BE49-F238E27FC236}">
                  <a16:creationId xmlns:a16="http://schemas.microsoft.com/office/drawing/2014/main" id="{395B9190-8845-4A9E-ACF6-DC2C7D479D5D}"/>
                </a:ext>
              </a:extLst>
            </p:cNvPr>
            <p:cNvSpPr txBox="1"/>
            <p:nvPr/>
          </p:nvSpPr>
          <p:spPr>
            <a:xfrm>
              <a:off x="5149713" y="4350685"/>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spc="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产品背景及其挑战</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矩形 20">
              <a:extLst>
                <a:ext uri="{FF2B5EF4-FFF2-40B4-BE49-F238E27FC236}">
                  <a16:creationId xmlns:a16="http://schemas.microsoft.com/office/drawing/2014/main" id="{5D51FFE9-963A-4E67-A97B-E4436661446F}"/>
                </a:ext>
              </a:extLst>
            </p:cNvPr>
            <p:cNvSpPr/>
            <p:nvPr/>
          </p:nvSpPr>
          <p:spPr>
            <a:xfrm>
              <a:off x="5179043" y="4823009"/>
              <a:ext cx="192005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background</a:t>
              </a:r>
              <a:endPar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文本框 21">
              <a:extLst>
                <a:ext uri="{FF2B5EF4-FFF2-40B4-BE49-F238E27FC236}">
                  <a16:creationId xmlns:a16="http://schemas.microsoft.com/office/drawing/2014/main" id="{B161AF25-D991-4AAD-8605-5D2D11BF9E4A}"/>
                </a:ext>
              </a:extLst>
            </p:cNvPr>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组合 22">
            <a:extLst>
              <a:ext uri="{FF2B5EF4-FFF2-40B4-BE49-F238E27FC236}">
                <a16:creationId xmlns:a16="http://schemas.microsoft.com/office/drawing/2014/main" id="{D5CFED91-CED0-4F8E-8C9D-CEB9243C2BE3}"/>
              </a:ext>
            </a:extLst>
          </p:cNvPr>
          <p:cNvGrpSpPr/>
          <p:nvPr/>
        </p:nvGrpSpPr>
        <p:grpSpPr>
          <a:xfrm>
            <a:off x="4673652" y="4669426"/>
            <a:ext cx="4414156" cy="764944"/>
            <a:chOff x="8025569" y="4309404"/>
            <a:chExt cx="4414156" cy="764944"/>
          </a:xfrm>
        </p:grpSpPr>
        <p:sp>
          <p:nvSpPr>
            <p:cNvPr id="24" name="文本框 23">
              <a:extLst>
                <a:ext uri="{FF2B5EF4-FFF2-40B4-BE49-F238E27FC236}">
                  <a16:creationId xmlns:a16="http://schemas.microsoft.com/office/drawing/2014/main" id="{077D0264-3FB4-4CE2-AAE2-294900063DEC}"/>
                </a:ext>
              </a:extLst>
            </p:cNvPr>
            <p:cNvSpPr txBox="1"/>
            <p:nvPr/>
          </p:nvSpPr>
          <p:spPr>
            <a:xfrm>
              <a:off x="8783203" y="4355934"/>
              <a:ext cx="36565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未来展望</a:t>
              </a:r>
            </a:p>
          </p:txBody>
        </p:sp>
        <p:sp>
          <p:nvSpPr>
            <p:cNvPr id="25" name="矩形 24">
              <a:extLst>
                <a:ext uri="{FF2B5EF4-FFF2-40B4-BE49-F238E27FC236}">
                  <a16:creationId xmlns:a16="http://schemas.microsoft.com/office/drawing/2014/main" id="{1A30B836-2229-4660-A413-CCC1A24D8A9C}"/>
                </a:ext>
              </a:extLst>
            </p:cNvPr>
            <p:cNvSpPr/>
            <p:nvPr/>
          </p:nvSpPr>
          <p:spPr>
            <a:xfrm>
              <a:off x="8803514" y="4797349"/>
              <a:ext cx="1820943" cy="27699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Looking forward to</a:t>
              </a:r>
            </a:p>
          </p:txBody>
        </p:sp>
        <p:sp>
          <p:nvSpPr>
            <p:cNvPr id="34" name="文本框 33">
              <a:extLst>
                <a:ext uri="{FF2B5EF4-FFF2-40B4-BE49-F238E27FC236}">
                  <a16:creationId xmlns:a16="http://schemas.microsoft.com/office/drawing/2014/main" id="{BC27BEE8-20CB-41CF-8D7E-723DC633837B}"/>
                </a:ext>
              </a:extLst>
            </p:cNvPr>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04</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4167893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2639060" y="719455"/>
            <a:ext cx="6913880" cy="2538095"/>
          </a:xfrm>
          <a:prstGeom prst="rect">
            <a:avLst/>
          </a:prstGeom>
        </p:spPr>
      </p:pic>
      <p:sp>
        <p:nvSpPr>
          <p:cNvPr id="4" name="文本框 3"/>
          <p:cNvSpPr txBox="1"/>
          <p:nvPr/>
        </p:nvSpPr>
        <p:spPr>
          <a:xfrm>
            <a:off x="403860" y="3397250"/>
            <a:ext cx="10576560" cy="337185"/>
          </a:xfrm>
          <a:prstGeom prst="rect">
            <a:avLst/>
          </a:prstGeom>
          <a:noFill/>
        </p:spPr>
        <p:txBody>
          <a:bodyPr wrap="square" rtlCol="0" anchor="t">
            <a:spAutoFit/>
          </a:bodyPr>
          <a:lstStyle/>
          <a:p>
            <a:r>
              <a:rPr lang="zh-CN" altLang="en-US" sz="1600" b="1">
                <a:latin typeface="微软雅黑" panose="020B0503020204020204" pitchFamily="34" charset="-122"/>
                <a:ea typeface="微软雅黑" panose="020B0503020204020204" pitchFamily="34" charset="-122"/>
              </a:rPr>
              <a:t>关键点定义</a:t>
            </a:r>
            <a:r>
              <a:rPr lang="zh-CN" altLang="en-US" sz="1600">
                <a:latin typeface="微软雅黑" panose="020B0503020204020204" pitchFamily="34" charset="-122"/>
                <a:ea typeface="微软雅黑" panose="020B0503020204020204" pitchFamily="34" charset="-122"/>
              </a:rPr>
              <a:t>：针对边界框存在的缺陷，提出使用关键点去描述跟踪目标，文中使用</a:t>
            </a:r>
            <a:r>
              <a:rPr lang="en-US" altLang="zh-CN" sz="1600">
                <a:latin typeface="微软雅黑" panose="020B0503020204020204" pitchFamily="34" charset="-122"/>
                <a:ea typeface="微软雅黑" panose="020B0503020204020204" pitchFamily="34" charset="-122"/>
              </a:rPr>
              <a:t>9</a:t>
            </a:r>
            <a:r>
              <a:rPr lang="zh-CN" altLang="en-US" sz="1600">
                <a:latin typeface="微软雅黑" panose="020B0503020204020204" pitchFamily="34" charset="-122"/>
                <a:ea typeface="微软雅黑" panose="020B0503020204020204" pitchFamily="34" charset="-122"/>
              </a:rPr>
              <a:t>个点去描述对象。</a:t>
            </a:r>
          </a:p>
        </p:txBody>
      </p:sp>
      <p:pic>
        <p:nvPicPr>
          <p:cNvPr id="8" name="图片 7"/>
          <p:cNvPicPr>
            <a:picLocks noChangeAspect="1"/>
          </p:cNvPicPr>
          <p:nvPr/>
        </p:nvPicPr>
        <p:blipFill>
          <a:blip r:embed="rId4"/>
          <a:stretch>
            <a:fillRect/>
          </a:stretch>
        </p:blipFill>
        <p:spPr>
          <a:xfrm>
            <a:off x="4264025" y="3649345"/>
            <a:ext cx="2857500" cy="371475"/>
          </a:xfrm>
          <a:prstGeom prst="rect">
            <a:avLst/>
          </a:prstGeom>
        </p:spPr>
      </p:pic>
      <p:sp>
        <p:nvSpPr>
          <p:cNvPr id="9" name="标题 32"/>
          <p:cNvSpPr>
            <a:spLocks noGrp="1"/>
          </p:cNvSpPr>
          <p:nvPr/>
        </p:nvSpPr>
        <p:spPr>
          <a:xfrm>
            <a:off x="344626" y="320467"/>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solidFill>
                  <a:srgbClr val="9A0001"/>
                </a:solidFill>
                <a:sym typeface="Arial" panose="020B0604020202020204" pitchFamily="34" charset="0"/>
              </a:rPr>
              <a:t>3.3  </a:t>
            </a:r>
            <a:r>
              <a:rPr lang="zh-CN" altLang="en-US" dirty="0">
                <a:solidFill>
                  <a:srgbClr val="9A0001"/>
                </a:solidFill>
                <a:sym typeface="Arial" panose="020B0604020202020204" pitchFamily="34" charset="0"/>
              </a:rPr>
              <a:t>论文方法</a:t>
            </a:r>
            <a:r>
              <a:rPr lang="en-US" altLang="zh-CN" dirty="0">
                <a:solidFill>
                  <a:srgbClr val="9A0001"/>
                </a:solidFill>
                <a:sym typeface="Arial" panose="020B0604020202020204" pitchFamily="34" charset="0"/>
              </a:rPr>
              <a:t>–</a:t>
            </a:r>
            <a:r>
              <a:rPr dirty="0">
                <a:solidFill>
                  <a:srgbClr val="9A0001"/>
                </a:solidFill>
                <a:sym typeface="Arial" panose="020B0604020202020204" pitchFamily="34" charset="0"/>
              </a:rPr>
              <a:t>关键点回归与转换</a:t>
            </a:r>
          </a:p>
        </p:txBody>
      </p:sp>
      <p:sp>
        <p:nvSpPr>
          <p:cNvPr id="11" name="文本框 10"/>
          <p:cNvSpPr txBox="1"/>
          <p:nvPr/>
        </p:nvSpPr>
        <p:spPr>
          <a:xfrm>
            <a:off x="403860" y="4434840"/>
            <a:ext cx="10577195" cy="583565"/>
          </a:xfrm>
          <a:prstGeom prst="rect">
            <a:avLst/>
          </a:prstGeom>
          <a:noFill/>
        </p:spPr>
        <p:txBody>
          <a:bodyPr wrap="square" rtlCol="0" anchor="t">
            <a:spAutoFit/>
          </a:bodyPr>
          <a:lstStyle/>
          <a:p>
            <a:r>
              <a:rPr lang="zh-CN" altLang="en-US" sz="1600" b="1">
                <a:latin typeface="微软雅黑 (正文)" charset="0"/>
                <a:ea typeface="微软雅黑 (正文)" charset="0"/>
                <a:sym typeface="+mn-ea"/>
              </a:rPr>
              <a:t>训练策略</a:t>
            </a:r>
            <a:r>
              <a:rPr lang="zh-CN" altLang="en-US" sz="1600">
                <a:latin typeface="微软雅黑 (正文)" charset="0"/>
                <a:ea typeface="微软雅黑 (正文)" charset="0"/>
                <a:sym typeface="+mn-ea"/>
              </a:rPr>
              <a:t>：采用弱监督训练策略，训练过程中将关键点自适应的限制在指定的空间范围内并指示语义上重要的局部区域，这种策略可以使得在同等使用带真实边界框标签的数据集中进行训练。</a:t>
            </a:r>
          </a:p>
        </p:txBody>
      </p:sp>
      <p:sp>
        <p:nvSpPr>
          <p:cNvPr id="12" name="文本框 11"/>
          <p:cNvSpPr txBox="1"/>
          <p:nvPr/>
        </p:nvSpPr>
        <p:spPr>
          <a:xfrm>
            <a:off x="403860" y="5432425"/>
            <a:ext cx="10576560" cy="583565"/>
          </a:xfrm>
          <a:prstGeom prst="rect">
            <a:avLst/>
          </a:prstGeom>
          <a:noFill/>
        </p:spPr>
        <p:txBody>
          <a:bodyPr wrap="square" rtlCol="0" anchor="t">
            <a:spAutoFit/>
          </a:bodyPr>
          <a:lstStyle/>
          <a:p>
            <a:r>
              <a:rPr lang="zh-CN" altLang="en-US" sz="1600" b="1">
                <a:latin typeface="微软雅黑" panose="020B0503020204020204" pitchFamily="34" charset="-122"/>
                <a:ea typeface="微软雅黑" panose="020B0503020204020204" pitchFamily="34" charset="-122"/>
                <a:sym typeface="+mn-ea"/>
              </a:rPr>
              <a:t>转换操作</a:t>
            </a:r>
            <a:r>
              <a:rPr lang="zh-CN" altLang="en-US" sz="1600">
                <a:latin typeface="微软雅黑" panose="020B0503020204020204" pitchFamily="34" charset="-122"/>
                <a:ea typeface="微软雅黑" panose="020B0503020204020204" pitchFamily="34" charset="-122"/>
                <a:sym typeface="+mn-ea"/>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使用简单的最小最大操作将这些点转换为边界框，即对所有点取最值坐标，相当于得到所有点都在里面的最小的轴对称包围盒。 此操作是可微的，因此允许端到端的训练模式。</a:t>
            </a:r>
            <a:endParaRPr lang="zh-CN" altLang="en-US" sz="160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358140" y="4258310"/>
            <a:ext cx="11320780" cy="337185"/>
          </a:xfrm>
          <a:prstGeom prst="rect">
            <a:avLst/>
          </a:prstGeom>
          <a:noFill/>
        </p:spPr>
        <p:txBody>
          <a:bodyPr wrap="square" rtlCol="0" anchor="t">
            <a:sp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细分类模块：我们使用可变形卷积作用于特征点，使用它来聚合这些点以执行前景-背景分类得到细分类结果。</a:t>
            </a:r>
          </a:p>
        </p:txBody>
      </p:sp>
      <p:sp>
        <p:nvSpPr>
          <p:cNvPr id="5" name="文本框 4"/>
          <p:cNvSpPr txBox="1"/>
          <p:nvPr/>
        </p:nvSpPr>
        <p:spPr>
          <a:xfrm>
            <a:off x="344805" y="2523490"/>
            <a:ext cx="11320780" cy="337185"/>
          </a:xfrm>
          <a:prstGeom prst="rect">
            <a:avLst/>
          </a:prstGeom>
          <a:noFill/>
        </p:spPr>
        <p:txBody>
          <a:bodyPr wrap="square" rtlCol="0" anchor="t">
            <a:sp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粗分类模块：一个与点回归分支并行的分类分支。</a:t>
            </a:r>
          </a:p>
        </p:txBody>
      </p:sp>
      <p:pic>
        <p:nvPicPr>
          <p:cNvPr id="7" name="图片 6"/>
          <p:cNvPicPr>
            <a:picLocks noChangeAspect="1"/>
          </p:cNvPicPr>
          <p:nvPr/>
        </p:nvPicPr>
        <p:blipFill>
          <a:blip r:embed="rId2"/>
          <a:stretch>
            <a:fillRect/>
          </a:stretch>
        </p:blipFill>
        <p:spPr>
          <a:xfrm>
            <a:off x="4036060" y="2948940"/>
            <a:ext cx="4119880" cy="407035"/>
          </a:xfrm>
          <a:prstGeom prst="rect">
            <a:avLst/>
          </a:prstGeom>
        </p:spPr>
      </p:pic>
      <p:pic>
        <p:nvPicPr>
          <p:cNvPr id="8" name="图片 7"/>
          <p:cNvPicPr>
            <a:picLocks noChangeAspect="1"/>
          </p:cNvPicPr>
          <p:nvPr/>
        </p:nvPicPr>
        <p:blipFill>
          <a:blip r:embed="rId3"/>
          <a:stretch>
            <a:fillRect/>
          </a:stretch>
        </p:blipFill>
        <p:spPr>
          <a:xfrm>
            <a:off x="4167505" y="4628515"/>
            <a:ext cx="3528695" cy="414655"/>
          </a:xfrm>
          <a:prstGeom prst="rect">
            <a:avLst/>
          </a:prstGeom>
        </p:spPr>
      </p:pic>
      <p:sp>
        <p:nvSpPr>
          <p:cNvPr id="9" name="文本框 8"/>
          <p:cNvSpPr txBox="1"/>
          <p:nvPr/>
        </p:nvSpPr>
        <p:spPr>
          <a:xfrm>
            <a:off x="452755" y="5660390"/>
            <a:ext cx="7229475" cy="337185"/>
          </a:xfrm>
          <a:prstGeom prst="rect">
            <a:avLst/>
          </a:prstGeom>
          <a:noFill/>
        </p:spPr>
        <p:txBody>
          <a:bodyPr wrap="square" rtlCol="0" anchor="t">
            <a:spAutoFit/>
          </a:bodyPr>
          <a:lstStyle/>
          <a:p>
            <a:r>
              <a:rPr lang="zh-CN" altLang="en-US" sz="1600">
                <a:latin typeface="微软雅黑" panose="020B0503020204020204" pitchFamily="34" charset="-122"/>
                <a:ea typeface="微软雅黑" panose="020B0503020204020204" pitchFamily="34" charset="-122"/>
              </a:rPr>
              <a:t>我们使用简单的加权融合方法来获得最终分类图：</a:t>
            </a:r>
          </a:p>
        </p:txBody>
      </p:sp>
      <p:pic>
        <p:nvPicPr>
          <p:cNvPr id="10" name="图片 9"/>
          <p:cNvPicPr>
            <a:picLocks noChangeAspect="1"/>
          </p:cNvPicPr>
          <p:nvPr/>
        </p:nvPicPr>
        <p:blipFill>
          <a:blip r:embed="rId4"/>
          <a:stretch>
            <a:fillRect/>
          </a:stretch>
        </p:blipFill>
        <p:spPr>
          <a:xfrm>
            <a:off x="3792220" y="6107430"/>
            <a:ext cx="4642485" cy="595630"/>
          </a:xfrm>
          <a:prstGeom prst="rect">
            <a:avLst/>
          </a:prstGeom>
        </p:spPr>
      </p:pic>
      <p:sp>
        <p:nvSpPr>
          <p:cNvPr id="2" name="标题 32"/>
          <p:cNvSpPr>
            <a:spLocks noGrp="1"/>
          </p:cNvSpPr>
          <p:nvPr/>
        </p:nvSpPr>
        <p:spPr>
          <a:xfrm>
            <a:off x="344626" y="320467"/>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solidFill>
                  <a:srgbClr val="9A0001"/>
                </a:solidFill>
                <a:sym typeface="Arial" panose="020B0604020202020204" pitchFamily="34" charset="0"/>
              </a:rPr>
              <a:t>3.4  </a:t>
            </a:r>
            <a:r>
              <a:rPr lang="zh-CN" altLang="en-US" dirty="0">
                <a:solidFill>
                  <a:srgbClr val="9A0001"/>
                </a:solidFill>
                <a:sym typeface="Arial" panose="020B0604020202020204" pitchFamily="34" charset="0"/>
              </a:rPr>
              <a:t>论文方法</a:t>
            </a:r>
            <a:r>
              <a:rPr lang="en-US" altLang="zh-CN" dirty="0">
                <a:solidFill>
                  <a:srgbClr val="9A0001"/>
                </a:solidFill>
                <a:sym typeface="Arial" panose="020B0604020202020204" pitchFamily="34" charset="0"/>
              </a:rPr>
              <a:t>–</a:t>
            </a:r>
            <a:r>
              <a:rPr dirty="0">
                <a:solidFill>
                  <a:srgbClr val="9A0001"/>
                </a:solidFill>
                <a:sym typeface="Arial" panose="020B0604020202020204" pitchFamily="34" charset="0"/>
              </a:rPr>
              <a:t>粗细分类模块</a:t>
            </a:r>
          </a:p>
        </p:txBody>
      </p:sp>
      <p:sp>
        <p:nvSpPr>
          <p:cNvPr id="3" name="文本框 2"/>
          <p:cNvSpPr txBox="1"/>
          <p:nvPr/>
        </p:nvSpPr>
        <p:spPr>
          <a:xfrm>
            <a:off x="344170" y="3444875"/>
            <a:ext cx="11321415" cy="583565"/>
          </a:xfrm>
          <a:prstGeom prst="rect">
            <a:avLst/>
          </a:prstGeom>
          <a:noFill/>
        </p:spPr>
        <p:txBody>
          <a:bodyPr wrap="square" rtlCol="0" anchor="t">
            <a:sp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该分类分支实现为全卷积网络，可以在简单场景中取得较好的性能。 但是在复杂的场景下，它的性能会变差。更重要的是，这个分类分支得到的分数无法反映点回归分支得到的边界框的置信度</a:t>
            </a:r>
          </a:p>
        </p:txBody>
      </p:sp>
      <p:sp>
        <p:nvSpPr>
          <p:cNvPr id="11" name="文本框 10"/>
          <p:cNvSpPr txBox="1"/>
          <p:nvPr/>
        </p:nvSpPr>
        <p:spPr>
          <a:xfrm>
            <a:off x="466725" y="5069840"/>
            <a:ext cx="11321415" cy="337185"/>
          </a:xfrm>
          <a:prstGeom prst="rect">
            <a:avLst/>
          </a:prstGeom>
          <a:noFill/>
        </p:spPr>
        <p:txBody>
          <a:bodyPr wrap="square" rtlCol="0" anchor="t">
            <a:sp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该分类分支实现为可变形卷积网络，能够在目标发生形变、遮挡等场景下有效指示语义重要部分的目标区域。</a:t>
            </a:r>
          </a:p>
        </p:txBody>
      </p:sp>
      <p:pic>
        <p:nvPicPr>
          <p:cNvPr id="13" name="图片 12"/>
          <p:cNvPicPr>
            <a:picLocks noChangeAspect="1"/>
          </p:cNvPicPr>
          <p:nvPr/>
        </p:nvPicPr>
        <p:blipFill>
          <a:blip r:embed="rId5"/>
          <a:stretch>
            <a:fillRect/>
          </a:stretch>
        </p:blipFill>
        <p:spPr>
          <a:xfrm>
            <a:off x="6793230" y="87630"/>
            <a:ext cx="5137150" cy="2772410"/>
          </a:xfrm>
          <a:prstGeom prst="rect">
            <a:avLst/>
          </a:prstGeom>
          <a:effectLst>
            <a:softEdge rad="762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251460" y="1209040"/>
            <a:ext cx="4465320" cy="337185"/>
          </a:xfrm>
          <a:prstGeom prst="rect">
            <a:avLst/>
          </a:prstGeom>
          <a:noFill/>
        </p:spPr>
        <p:txBody>
          <a:bodyPr wrap="square" rtlCol="0" anchor="t">
            <a:spAutoFit/>
          </a:bodyPr>
          <a:lstStyle/>
          <a:p>
            <a:r>
              <a:rPr lang="zh-CN" altLang="en-US" sz="1600">
                <a:latin typeface="微软雅黑" panose="020B0503020204020204" pitchFamily="34" charset="-122"/>
                <a:ea typeface="微软雅黑" panose="020B0503020204020204" pitchFamily="34" charset="-122"/>
              </a:rPr>
              <a:t>我们定义的多任务的损失函数如下：</a:t>
            </a:r>
          </a:p>
        </p:txBody>
      </p:sp>
      <p:pic>
        <p:nvPicPr>
          <p:cNvPr id="3" name="图片 2"/>
          <p:cNvPicPr>
            <a:picLocks noChangeAspect="1"/>
          </p:cNvPicPr>
          <p:nvPr/>
        </p:nvPicPr>
        <p:blipFill>
          <a:blip r:embed="rId2"/>
          <a:stretch>
            <a:fillRect/>
          </a:stretch>
        </p:blipFill>
        <p:spPr>
          <a:xfrm>
            <a:off x="344805" y="1713865"/>
            <a:ext cx="5485765" cy="431800"/>
          </a:xfrm>
          <a:prstGeom prst="rect">
            <a:avLst/>
          </a:prstGeom>
        </p:spPr>
      </p:pic>
      <p:sp>
        <p:nvSpPr>
          <p:cNvPr id="11" name="文本框 10"/>
          <p:cNvSpPr txBox="1"/>
          <p:nvPr/>
        </p:nvSpPr>
        <p:spPr>
          <a:xfrm>
            <a:off x="344805" y="2426970"/>
            <a:ext cx="5365750" cy="829945"/>
          </a:xfrm>
          <a:prstGeom prst="rect">
            <a:avLst/>
          </a:prstGeom>
          <a:noFill/>
        </p:spPr>
        <p:txBody>
          <a:bodyPr wrap="square" rtlCol="0" anchor="t">
            <a:sp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其中 L</a:t>
            </a:r>
            <a:r>
              <a:rPr lang="zh-CN" altLang="en-US" sz="1600" baseline="-25000">
                <a:latin typeface="微软雅黑" panose="020B0503020204020204" pitchFamily="34" charset="-122"/>
                <a:ea typeface="微软雅黑" panose="020B0503020204020204" pitchFamily="34" charset="-122"/>
                <a:cs typeface="微软雅黑" panose="020B0503020204020204" pitchFamily="34" charset="-122"/>
              </a:rPr>
              <a:t>C−Cls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 和 L</a:t>
            </a:r>
            <a:r>
              <a:rPr lang="zh-CN" altLang="en-US" sz="1600" baseline="-25000">
                <a:latin typeface="微软雅黑" panose="020B0503020204020204" pitchFamily="34" charset="-122"/>
                <a:ea typeface="微软雅黑" panose="020B0503020204020204" pitchFamily="34" charset="-122"/>
                <a:cs typeface="微软雅黑" panose="020B0503020204020204" pitchFamily="34" charset="-122"/>
              </a:rPr>
              <a:t>F−Cls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 表示分别是粗分类和细分类模块中的交叉熵损失，L</a:t>
            </a:r>
            <a:r>
              <a:rPr lang="zh-CN" altLang="en-US" sz="1600" baseline="-25000">
                <a:latin typeface="微软雅黑" panose="020B0503020204020204" pitchFamily="34" charset="-122"/>
                <a:ea typeface="微软雅黑" panose="020B0503020204020204" pitchFamily="34" charset="-122"/>
                <a:cs typeface="微软雅黑" panose="020B0503020204020204" pitchFamily="34" charset="-122"/>
              </a:rPr>
              <a:t>init-points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 和 L</a:t>
            </a:r>
            <a:r>
              <a:rPr lang="zh-CN" altLang="en-US" sz="1600" baseline="-25000">
                <a:latin typeface="微软雅黑" panose="020B0503020204020204" pitchFamily="34" charset="-122"/>
                <a:ea typeface="微软雅黑" panose="020B0503020204020204" pitchFamily="34" charset="-122"/>
                <a:cs typeface="微软雅黑" panose="020B0503020204020204" pitchFamily="34" charset="-122"/>
              </a:rPr>
              <a:t>refine-points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 分别表示为初始点和细化点的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IoU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损失。</a:t>
            </a:r>
          </a:p>
        </p:txBody>
      </p:sp>
      <p:pic>
        <p:nvPicPr>
          <p:cNvPr id="12" name="图片 11"/>
          <p:cNvPicPr>
            <a:picLocks noChangeAspect="1"/>
          </p:cNvPicPr>
          <p:nvPr/>
        </p:nvPicPr>
        <p:blipFill>
          <a:blip r:embed="rId3"/>
          <a:stretch>
            <a:fillRect/>
          </a:stretch>
        </p:blipFill>
        <p:spPr>
          <a:xfrm>
            <a:off x="6165215" y="320675"/>
            <a:ext cx="5922010" cy="5733415"/>
          </a:xfrm>
          <a:prstGeom prst="rect">
            <a:avLst/>
          </a:prstGeom>
        </p:spPr>
      </p:pic>
      <p:sp>
        <p:nvSpPr>
          <p:cNvPr id="13" name="文本框 12"/>
          <p:cNvSpPr txBox="1"/>
          <p:nvPr/>
        </p:nvSpPr>
        <p:spPr>
          <a:xfrm>
            <a:off x="8260715" y="6180455"/>
            <a:ext cx="1731010" cy="337185"/>
          </a:xfrm>
          <a:prstGeom prst="rect">
            <a:avLst/>
          </a:prstGeom>
          <a:noFill/>
        </p:spPr>
        <p:txBody>
          <a:bodyPr wrap="square" rtlCol="0" anchor="t">
            <a:spAutoFit/>
          </a:bodyPr>
          <a:lstStyle/>
          <a:p>
            <a:r>
              <a:rPr lang="zh-CN" altLang="en-US" sz="1600">
                <a:latin typeface="微软雅黑" panose="020B0503020204020204" pitchFamily="34" charset="-122"/>
                <a:ea typeface="微软雅黑" panose="020B0503020204020204" pitchFamily="34" charset="-122"/>
              </a:rPr>
              <a:t>在线跟踪流程</a:t>
            </a:r>
          </a:p>
        </p:txBody>
      </p:sp>
      <p:sp>
        <p:nvSpPr>
          <p:cNvPr id="4" name="标题 32"/>
          <p:cNvSpPr>
            <a:spLocks noGrp="1"/>
          </p:cNvSpPr>
          <p:nvPr/>
        </p:nvSpPr>
        <p:spPr>
          <a:xfrm>
            <a:off x="344626" y="320467"/>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solidFill>
                  <a:srgbClr val="9A0001"/>
                </a:solidFill>
                <a:sym typeface="Arial" panose="020B0604020202020204" pitchFamily="34" charset="0"/>
              </a:rPr>
              <a:t>3.5  </a:t>
            </a:r>
            <a:r>
              <a:rPr lang="zh-CN" altLang="en-US" dirty="0">
                <a:solidFill>
                  <a:srgbClr val="9A0001"/>
                </a:solidFill>
                <a:sym typeface="Arial" panose="020B0604020202020204" pitchFamily="34" charset="0"/>
              </a:rPr>
              <a:t>论文方法</a:t>
            </a:r>
            <a:r>
              <a:rPr lang="en-US" altLang="zh-CN" dirty="0">
                <a:solidFill>
                  <a:srgbClr val="9A0001"/>
                </a:solidFill>
                <a:sym typeface="Arial" panose="020B0604020202020204" pitchFamily="34" charset="0"/>
              </a:rPr>
              <a:t>–</a:t>
            </a:r>
            <a:r>
              <a:rPr dirty="0">
                <a:solidFill>
                  <a:srgbClr val="9A0001"/>
                </a:solidFill>
                <a:sym typeface="Arial" panose="020B0604020202020204" pitchFamily="34" charset="0"/>
              </a:rPr>
              <a:t>损失函数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59110" y="1160684"/>
            <a:ext cx="10539907" cy="4626796"/>
          </a:xfrm>
          <a:prstGeom prst="rect">
            <a:avLst/>
          </a:prstGeom>
        </p:spPr>
      </p:pic>
      <p:sp>
        <p:nvSpPr>
          <p:cNvPr id="5" name="文本框 4"/>
          <p:cNvSpPr txBox="1"/>
          <p:nvPr/>
        </p:nvSpPr>
        <p:spPr>
          <a:xfrm>
            <a:off x="1408430" y="6017260"/>
            <a:ext cx="9375775" cy="337185"/>
          </a:xfrm>
          <a:prstGeom prst="rect">
            <a:avLst/>
          </a:prstGeom>
          <a:noFill/>
        </p:spPr>
        <p:txBody>
          <a:bodyPr wrap="square" rtlCol="0" anchor="t">
            <a:spAutoFit/>
          </a:bodyPr>
          <a:lstStyle/>
          <a:p>
            <a:r>
              <a:rPr lang="zh-CN" altLang="en-US" sz="1600"/>
              <a:t>SiamPCF 在这</a:t>
            </a:r>
            <a:r>
              <a:rPr lang="en-US" altLang="zh-CN" sz="1600"/>
              <a:t>OTB100</a:t>
            </a:r>
            <a:r>
              <a:rPr lang="zh-CN" altLang="en-US" sz="1600"/>
              <a:t>基准数据集排名第一，对应的成功率和精确率分别比第二个跟踪器高 0.4% 和 1.3%</a:t>
            </a:r>
          </a:p>
        </p:txBody>
      </p:sp>
      <p:sp>
        <p:nvSpPr>
          <p:cNvPr id="3" name="标题 32"/>
          <p:cNvSpPr>
            <a:spLocks noGrp="1"/>
          </p:cNvSpPr>
          <p:nvPr/>
        </p:nvSpPr>
        <p:spPr>
          <a:xfrm>
            <a:off x="344626" y="320467"/>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solidFill>
                  <a:srgbClr val="9A0001"/>
                </a:solidFill>
                <a:sym typeface="Arial" panose="020B0604020202020204" pitchFamily="34" charset="0"/>
              </a:rPr>
              <a:t>3.6  </a:t>
            </a:r>
            <a:r>
              <a:rPr lang="zh-CN" altLang="en-US" dirty="0">
                <a:solidFill>
                  <a:srgbClr val="9A0001"/>
                </a:solidFill>
                <a:sym typeface="Arial" panose="020B0604020202020204" pitchFamily="34" charset="0"/>
              </a:rPr>
              <a:t>论文实验</a:t>
            </a:r>
            <a:r>
              <a:rPr lang="en-US" altLang="zh-CN" dirty="0">
                <a:solidFill>
                  <a:srgbClr val="9A0001"/>
                </a:solidFill>
                <a:sym typeface="Arial" panose="020B0604020202020204" pitchFamily="34" charset="0"/>
              </a:rPr>
              <a:t>–OTB100</a:t>
            </a:r>
            <a:r>
              <a:rPr dirty="0">
                <a:solidFill>
                  <a:srgbClr val="9A0001"/>
                </a:solidFill>
                <a:sym typeface="Arial" panose="020B0604020202020204" pitchFamily="34" charset="0"/>
              </a:rPr>
              <a:t>基准数据集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2955290" y="6035675"/>
            <a:ext cx="6282055" cy="337185"/>
          </a:xfrm>
          <a:prstGeom prst="rect">
            <a:avLst/>
          </a:prstGeom>
          <a:noFill/>
        </p:spPr>
        <p:txBody>
          <a:bodyPr wrap="square" rtlCol="0" anchor="t">
            <a:spAutoFit/>
          </a:bodyPr>
          <a:lstStyle/>
          <a:p>
            <a:r>
              <a:rPr lang="zh-CN" altLang="en-US" sz="1600"/>
              <a:t> SiamPCF 在</a:t>
            </a:r>
            <a:r>
              <a:rPr lang="en-US" altLang="zh-CN" sz="1600"/>
              <a:t>UAV123</a:t>
            </a:r>
            <a:r>
              <a:rPr lang="zh-CN" altLang="en-US" sz="1600"/>
              <a:t>基准数据集中成功率排名第三，精确率排名第二</a:t>
            </a:r>
          </a:p>
        </p:txBody>
      </p:sp>
      <p:pic>
        <p:nvPicPr>
          <p:cNvPr id="2" name="图片 1"/>
          <p:cNvPicPr>
            <a:picLocks noChangeAspect="1"/>
          </p:cNvPicPr>
          <p:nvPr/>
        </p:nvPicPr>
        <p:blipFill>
          <a:blip r:embed="rId2"/>
          <a:stretch>
            <a:fillRect/>
          </a:stretch>
        </p:blipFill>
        <p:spPr>
          <a:xfrm>
            <a:off x="658061" y="1113989"/>
            <a:ext cx="10717826" cy="4755405"/>
          </a:xfrm>
          <a:prstGeom prst="rect">
            <a:avLst/>
          </a:prstGeom>
        </p:spPr>
      </p:pic>
      <p:sp>
        <p:nvSpPr>
          <p:cNvPr id="3" name="标题 32"/>
          <p:cNvSpPr>
            <a:spLocks noGrp="1"/>
          </p:cNvSpPr>
          <p:nvPr/>
        </p:nvSpPr>
        <p:spPr>
          <a:xfrm>
            <a:off x="344626" y="320467"/>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solidFill>
                  <a:srgbClr val="9A0001"/>
                </a:solidFill>
                <a:sym typeface="Arial" panose="020B0604020202020204" pitchFamily="34" charset="0"/>
              </a:rPr>
              <a:t>3.7 </a:t>
            </a:r>
            <a:r>
              <a:rPr lang="zh-CN" altLang="en-US" dirty="0">
                <a:solidFill>
                  <a:srgbClr val="9A0001"/>
                </a:solidFill>
                <a:sym typeface="Arial" panose="020B0604020202020204" pitchFamily="34" charset="0"/>
              </a:rPr>
              <a:t>论文实验</a:t>
            </a:r>
            <a:r>
              <a:rPr lang="en-US" altLang="zh-CN" dirty="0">
                <a:solidFill>
                  <a:srgbClr val="9A0001"/>
                </a:solidFill>
                <a:sym typeface="Arial" panose="020B0604020202020204" pitchFamily="34" charset="0"/>
              </a:rPr>
              <a:t>–UAV123</a:t>
            </a:r>
            <a:r>
              <a:rPr dirty="0">
                <a:solidFill>
                  <a:srgbClr val="9A0001"/>
                </a:solidFill>
                <a:sym typeface="Arial" panose="020B0604020202020204" pitchFamily="34" charset="0"/>
              </a:rPr>
              <a:t>基准数据集</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411593" y="1064882"/>
            <a:ext cx="4962283" cy="5103610"/>
          </a:xfrm>
          <a:prstGeom prst="rect">
            <a:avLst/>
          </a:prstGeom>
        </p:spPr>
      </p:pic>
      <p:sp>
        <p:nvSpPr>
          <p:cNvPr id="5" name="文本框 4"/>
          <p:cNvSpPr txBox="1"/>
          <p:nvPr/>
        </p:nvSpPr>
        <p:spPr>
          <a:xfrm>
            <a:off x="1745615" y="6295390"/>
            <a:ext cx="8700135" cy="337185"/>
          </a:xfrm>
          <a:prstGeom prst="rect">
            <a:avLst/>
          </a:prstGeom>
          <a:noFill/>
        </p:spPr>
        <p:txBody>
          <a:bodyPr wrap="square" rtlCol="0" anchor="t">
            <a:spAutoFit/>
          </a:bodyPr>
          <a:lstStyle/>
          <a:p>
            <a:r>
              <a:rPr lang="zh-CN" altLang="en-US" sz="1600"/>
              <a:t> 在</a:t>
            </a:r>
            <a:r>
              <a:rPr lang="en-US" altLang="zh-CN" sz="1600"/>
              <a:t>OTB100</a:t>
            </a:r>
            <a:r>
              <a:rPr lang="zh-CN" altLang="en-US" sz="1600"/>
              <a:t>和</a:t>
            </a:r>
            <a:r>
              <a:rPr lang="en-US" altLang="zh-CN" sz="1600"/>
              <a:t>UAV123</a:t>
            </a:r>
            <a:r>
              <a:rPr lang="zh-CN" altLang="en-US" sz="1600"/>
              <a:t>基准数据集中，所提方法</a:t>
            </a:r>
            <a:r>
              <a:rPr lang="en-US" altLang="zh-CN" sz="1600"/>
              <a:t>SiamPCF</a:t>
            </a:r>
            <a:r>
              <a:rPr lang="zh-CN" altLang="en-US" sz="1600"/>
              <a:t>在尺度变化挑战中的成功率均排名第一</a:t>
            </a:r>
          </a:p>
        </p:txBody>
      </p:sp>
      <p:sp>
        <p:nvSpPr>
          <p:cNvPr id="3" name="标题 32"/>
          <p:cNvSpPr>
            <a:spLocks noGrp="1"/>
          </p:cNvSpPr>
          <p:nvPr/>
        </p:nvSpPr>
        <p:spPr>
          <a:xfrm>
            <a:off x="344626" y="320467"/>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solidFill>
                  <a:srgbClr val="9A0001"/>
                </a:solidFill>
                <a:sym typeface="Arial" panose="020B0604020202020204" pitchFamily="34" charset="0"/>
              </a:rPr>
              <a:t>3.8 </a:t>
            </a:r>
            <a:r>
              <a:rPr lang="zh-CN" altLang="en-US" dirty="0">
                <a:solidFill>
                  <a:srgbClr val="9A0001"/>
                </a:solidFill>
                <a:sym typeface="Arial" panose="020B0604020202020204" pitchFamily="34" charset="0"/>
              </a:rPr>
              <a:t>论文实验</a:t>
            </a:r>
            <a:r>
              <a:rPr lang="en-US" altLang="zh-CN" dirty="0">
                <a:solidFill>
                  <a:srgbClr val="9A0001"/>
                </a:solidFill>
                <a:sym typeface="Arial" panose="020B0604020202020204" pitchFamily="34" charset="0"/>
              </a:rPr>
              <a:t>–</a:t>
            </a:r>
            <a:r>
              <a:rPr dirty="0">
                <a:solidFill>
                  <a:srgbClr val="9A0001"/>
                </a:solidFill>
                <a:sym typeface="Arial" panose="020B0604020202020204" pitchFamily="34" charset="0"/>
              </a:rPr>
              <a:t>基准数据集属性实验</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文本框 9"/>
          <p:cNvSpPr txBox="1"/>
          <p:nvPr/>
        </p:nvSpPr>
        <p:spPr>
          <a:xfrm>
            <a:off x="278765" y="1075055"/>
            <a:ext cx="8997315" cy="1076325"/>
          </a:xfrm>
          <a:prstGeom prst="rect">
            <a:avLst/>
          </a:prstGeom>
          <a:noFill/>
        </p:spPr>
        <p:txBody>
          <a:bodyPr wrap="square" rtlCol="0">
            <a:spAutoFit/>
          </a:bodyPr>
          <a:lstStyle/>
          <a:p>
            <a:pPr marL="342900" indent="-342900">
              <a:buAutoNum type="arabicPeriod"/>
            </a:pPr>
            <a:r>
              <a:rPr lang="zh-CN" altLang="en-US" sz="1600" dirty="0">
                <a:latin typeface="微软雅黑" panose="020B0503020204020204" pitchFamily="34" charset="-122"/>
                <a:ea typeface="微软雅黑" panose="020B0503020204020204" pitchFamily="34" charset="-122"/>
              </a:rPr>
              <a:t>提出了一种端到端的</a:t>
            </a:r>
            <a:r>
              <a:rPr lang="en-US" altLang="zh-CN" sz="1600" dirty="0" err="1">
                <a:latin typeface="微软雅黑" panose="020B0503020204020204" pitchFamily="34" charset="-122"/>
                <a:ea typeface="微软雅黑" panose="020B0503020204020204" pitchFamily="34" charset="-122"/>
              </a:rPr>
              <a:t>SiamPCF</a:t>
            </a:r>
            <a:r>
              <a:rPr lang="zh-CN" altLang="en-US" sz="1600" dirty="0">
                <a:latin typeface="微软雅黑" panose="020B0503020204020204" pitchFamily="34" charset="-122"/>
                <a:ea typeface="微软雅黑" panose="020B0503020204020204" pitchFamily="34" charset="-122"/>
              </a:rPr>
              <a:t>跟踪算法，并且是一种新的</a:t>
            </a:r>
            <a:r>
              <a:rPr lang="en-US" altLang="zh-CN" sz="1600" dirty="0">
                <a:latin typeface="微软雅黑" panose="020B0503020204020204" pitchFamily="34" charset="-122"/>
                <a:ea typeface="微软雅黑" panose="020B0503020204020204" pitchFamily="34" charset="-122"/>
              </a:rPr>
              <a:t>Anchor-Free</a:t>
            </a:r>
            <a:r>
              <a:rPr lang="zh-CN" altLang="en-US" sz="1600" dirty="0">
                <a:latin typeface="微软雅黑" panose="020B0503020204020204" pitchFamily="34" charset="-122"/>
                <a:ea typeface="微软雅黑" panose="020B0503020204020204" pitchFamily="34" charset="-122"/>
              </a:rPr>
              <a:t>的跟踪算法；</a:t>
            </a:r>
            <a:endParaRPr lang="en-US" altLang="zh-CN" sz="1600" dirty="0">
              <a:latin typeface="微软雅黑" panose="020B0503020204020204" pitchFamily="34" charset="-122"/>
              <a:ea typeface="微软雅黑" panose="020B0503020204020204" pitchFamily="34" charset="-122"/>
            </a:endParaRPr>
          </a:p>
          <a:p>
            <a:pPr marL="342900" indent="-342900">
              <a:buAutoNum type="arabicPeriod"/>
            </a:pPr>
            <a:r>
              <a:rPr lang="zh-CN" altLang="en-US" sz="1600" dirty="0">
                <a:latin typeface="微软雅黑" panose="020B0503020204020204" pitchFamily="34" charset="-122"/>
                <a:ea typeface="微软雅黑" panose="020B0503020204020204" pitchFamily="34" charset="-122"/>
              </a:rPr>
              <a:t>提出使用点来描述跟踪对象，能够更准确地捕捉跟踪对象的形状和姿势的变化；</a:t>
            </a:r>
            <a:endParaRPr lang="en-US" altLang="zh-CN" sz="1600" dirty="0">
              <a:latin typeface="微软雅黑" panose="020B0503020204020204" pitchFamily="34" charset="-122"/>
              <a:ea typeface="微软雅黑" panose="020B0503020204020204" pitchFamily="34" charset="-122"/>
            </a:endParaRPr>
          </a:p>
          <a:p>
            <a:pPr marL="342900" indent="-342900">
              <a:buAutoNum type="arabicPeriod"/>
            </a:pPr>
            <a:r>
              <a:rPr lang="zh-CN" altLang="en-US" sz="1600" dirty="0">
                <a:latin typeface="微软雅黑" panose="020B0503020204020204" pitchFamily="34" charset="-122"/>
                <a:ea typeface="微软雅黑" panose="020B0503020204020204" pitchFamily="34" charset="-122"/>
              </a:rPr>
              <a:t>提出了一个粗细分类模块来有效应对尺度变化和其它跟踪挑战，能够获得更加稳健的跟踪性能；</a:t>
            </a:r>
            <a:endParaRPr lang="en-US" altLang="zh-CN" sz="1600" dirty="0">
              <a:latin typeface="微软雅黑" panose="020B0503020204020204" pitchFamily="34" charset="-122"/>
              <a:ea typeface="微软雅黑" panose="020B0503020204020204" pitchFamily="34" charset="-122"/>
            </a:endParaRPr>
          </a:p>
          <a:p>
            <a:pPr marL="342900" indent="-342900">
              <a:buAutoNum type="arabicPeriod"/>
            </a:pPr>
            <a:r>
              <a:rPr lang="zh-CN" altLang="en-US" sz="1600" dirty="0">
                <a:latin typeface="微软雅黑" panose="020B0503020204020204" pitchFamily="34" charset="-122"/>
                <a:ea typeface="微软雅黑" panose="020B0503020204020204" pitchFamily="34" charset="-122"/>
              </a:rPr>
              <a:t>在四个目标跟踪的基准上获得了较先进的效果，并且跟踪算法速度超过</a:t>
            </a:r>
            <a:r>
              <a:rPr lang="en-US" altLang="zh-CN" sz="1600" dirty="0">
                <a:latin typeface="微软雅黑" panose="020B0503020204020204" pitchFamily="34" charset="-122"/>
                <a:ea typeface="微软雅黑" panose="020B0503020204020204" pitchFamily="34" charset="-122"/>
              </a:rPr>
              <a:t>45fps</a:t>
            </a:r>
            <a:r>
              <a:rPr lang="zh-CN" altLang="en-US" sz="1600" dirty="0">
                <a:latin typeface="微软雅黑" panose="020B0503020204020204" pitchFamily="34" charset="-122"/>
                <a:ea typeface="微软雅黑" panose="020B0503020204020204" pitchFamily="34" charset="-122"/>
              </a:rPr>
              <a:t>，达到了实时性。</a:t>
            </a:r>
          </a:p>
        </p:txBody>
      </p:sp>
      <p:pic>
        <p:nvPicPr>
          <p:cNvPr id="2" name="图片 1" descr="跟踪效果对比"/>
          <p:cNvPicPr>
            <a:picLocks noChangeAspect="1"/>
          </p:cNvPicPr>
          <p:nvPr/>
        </p:nvPicPr>
        <p:blipFill>
          <a:blip r:embed="rId2"/>
          <a:stretch>
            <a:fillRect/>
          </a:stretch>
        </p:blipFill>
        <p:spPr>
          <a:xfrm>
            <a:off x="6066790" y="2477770"/>
            <a:ext cx="5690870" cy="3881755"/>
          </a:xfrm>
          <a:prstGeom prst="rect">
            <a:avLst/>
          </a:prstGeom>
        </p:spPr>
      </p:pic>
      <p:pic>
        <p:nvPicPr>
          <p:cNvPr id="5" name="图片 4" descr="point img"/>
          <p:cNvPicPr>
            <a:picLocks noChangeAspect="1"/>
          </p:cNvPicPr>
          <p:nvPr/>
        </p:nvPicPr>
        <p:blipFill>
          <a:blip r:embed="rId3"/>
          <a:stretch>
            <a:fillRect/>
          </a:stretch>
        </p:blipFill>
        <p:spPr>
          <a:xfrm>
            <a:off x="406400" y="2477770"/>
            <a:ext cx="5131435" cy="3881755"/>
          </a:xfrm>
          <a:prstGeom prst="rect">
            <a:avLst/>
          </a:prstGeom>
        </p:spPr>
      </p:pic>
      <p:sp>
        <p:nvSpPr>
          <p:cNvPr id="7" name="标题 32"/>
          <p:cNvSpPr>
            <a:spLocks noGrp="1"/>
          </p:cNvSpPr>
          <p:nvPr/>
        </p:nvSpPr>
        <p:spPr>
          <a:xfrm>
            <a:off x="344626" y="320467"/>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solidFill>
                  <a:srgbClr val="9A0001"/>
                </a:solidFill>
                <a:sym typeface="Arial" panose="020B0604020202020204" pitchFamily="34" charset="0"/>
              </a:rPr>
              <a:t>3.9 </a:t>
            </a:r>
            <a:r>
              <a:rPr lang="zh-CN" altLang="en-US" dirty="0">
                <a:solidFill>
                  <a:srgbClr val="9A0001"/>
                </a:solidFill>
                <a:sym typeface="Arial" panose="020B0604020202020204" pitchFamily="34" charset="0"/>
              </a:rPr>
              <a:t>论文贡献</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02</a:t>
            </a:r>
            <a:endParaRPr lang="zh-CN" altLang="en-US" dirty="0">
              <a:sym typeface="Arial" panose="020B0604020202020204" pitchFamily="34" charset="0"/>
            </a:endParaRPr>
          </a:p>
        </p:txBody>
      </p:sp>
      <p:sp>
        <p:nvSpPr>
          <p:cNvPr id="19" name="文本占位符 18"/>
          <p:cNvSpPr>
            <a:spLocks noGrp="1"/>
          </p:cNvSpPr>
          <p:nvPr>
            <p:ph type="body" sz="quarter" idx="11"/>
          </p:nvPr>
        </p:nvSpPr>
        <p:spPr>
          <a:xfrm>
            <a:off x="775431" y="3494020"/>
            <a:ext cx="7299999" cy="887667"/>
          </a:xfrm>
        </p:spPr>
        <p:txBody>
          <a:bodyPr/>
          <a:lstStyle/>
          <a:p>
            <a:r>
              <a:rPr lang="zh-CN" altLang="en-US" dirty="0">
                <a:sym typeface="Arial" panose="020B0604020202020204" pitchFamily="34" charset="0"/>
              </a:rPr>
              <a:t>智能语音控制交互</a:t>
            </a:r>
          </a:p>
          <a:p>
            <a:endParaRPr lang="zh-CN" altLang="en-US" dirty="0">
              <a:sym typeface="Arial" panose="020B0604020202020204" pitchFamily="34" charset="0"/>
            </a:endParaRPr>
          </a:p>
        </p:txBody>
      </p:sp>
      <p:pic>
        <p:nvPicPr>
          <p:cNvPr id="2" name="图片 1">
            <a:extLst>
              <a:ext uri="{FF2B5EF4-FFF2-40B4-BE49-F238E27FC236}">
                <a16:creationId xmlns:a16="http://schemas.microsoft.com/office/drawing/2014/main" id="{E4BFF71E-DB23-4055-81C4-63748BAB8AB2}"/>
              </a:ext>
            </a:extLst>
          </p:cNvPr>
          <p:cNvPicPr>
            <a:picLocks noChangeAspect="1"/>
          </p:cNvPicPr>
          <p:nvPr/>
        </p:nvPicPr>
        <p:blipFill>
          <a:blip r:embed="rId3"/>
          <a:stretch>
            <a:fillRect/>
          </a:stretch>
        </p:blipFill>
        <p:spPr>
          <a:xfrm>
            <a:off x="0" y="1760548"/>
            <a:ext cx="12192000" cy="3336904"/>
          </a:xfrm>
          <a:prstGeom prst="rect">
            <a:avLst/>
          </a:prstGeom>
        </p:spPr>
      </p:pic>
      <p:sp>
        <p:nvSpPr>
          <p:cNvPr id="5" name="文本占位符 12">
            <a:extLst>
              <a:ext uri="{FF2B5EF4-FFF2-40B4-BE49-F238E27FC236}">
                <a16:creationId xmlns:a16="http://schemas.microsoft.com/office/drawing/2014/main" id="{AFB2B901-24A9-4844-A8F7-D95064606E27}"/>
              </a:ext>
            </a:extLst>
          </p:cNvPr>
          <p:cNvSpPr txBox="1">
            <a:spLocks/>
          </p:cNvSpPr>
          <p:nvPr/>
        </p:nvSpPr>
        <p:spPr>
          <a:xfrm>
            <a:off x="2465501" y="2552244"/>
            <a:ext cx="5716686" cy="707886"/>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ym typeface="Arial" panose="020B0604020202020204" pitchFamily="34" charset="0"/>
              </a:rPr>
              <a:t>04</a:t>
            </a:r>
            <a:endParaRPr lang="en-US" dirty="0">
              <a:sym typeface="Arial" panose="020B0604020202020204" pitchFamily="34" charset="0"/>
            </a:endParaRPr>
          </a:p>
        </p:txBody>
      </p:sp>
      <p:sp>
        <p:nvSpPr>
          <p:cNvPr id="6" name="文本占位符 18">
            <a:extLst>
              <a:ext uri="{FF2B5EF4-FFF2-40B4-BE49-F238E27FC236}">
                <a16:creationId xmlns:a16="http://schemas.microsoft.com/office/drawing/2014/main" id="{C93BF8FB-39B8-4FC8-81DF-17F5BB99C153}"/>
              </a:ext>
            </a:extLst>
          </p:cNvPr>
          <p:cNvSpPr txBox="1">
            <a:spLocks/>
          </p:cNvSpPr>
          <p:nvPr/>
        </p:nvSpPr>
        <p:spPr>
          <a:xfrm>
            <a:off x="882188" y="3684327"/>
            <a:ext cx="7299999" cy="8876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ym typeface="Arial" panose="020B0604020202020204" pitchFamily="34" charset="0"/>
              </a:rPr>
              <a:t>未来展望</a:t>
            </a:r>
          </a:p>
        </p:txBody>
      </p:sp>
      <p:pic>
        <p:nvPicPr>
          <p:cNvPr id="7" name="图片 6" descr="卡通人物&#10;&#10;中度可信度描述已自动生成">
            <a:extLst>
              <a:ext uri="{FF2B5EF4-FFF2-40B4-BE49-F238E27FC236}">
                <a16:creationId xmlns:a16="http://schemas.microsoft.com/office/drawing/2014/main" id="{212092C4-8161-4305-9342-0617B90666CA}"/>
              </a:ext>
            </a:extLst>
          </p:cNvPr>
          <p:cNvPicPr>
            <a:picLocks noChangeAspect="1"/>
          </p:cNvPicPr>
          <p:nvPr/>
        </p:nvPicPr>
        <p:blipFill>
          <a:blip r:embed="rId4"/>
          <a:stretch>
            <a:fillRect/>
          </a:stretch>
        </p:blipFill>
        <p:spPr>
          <a:xfrm>
            <a:off x="436107" y="281382"/>
            <a:ext cx="2209619" cy="503793"/>
          </a:xfrm>
          <a:prstGeom prst="rect">
            <a:avLst/>
          </a:prstGeom>
        </p:spPr>
      </p:pic>
    </p:spTree>
    <p:extLst>
      <p:ext uri="{BB962C8B-B14F-4D97-AF65-F5344CB8AC3E}">
        <p14:creationId xmlns:p14="http://schemas.microsoft.com/office/powerpoint/2010/main" val="2975747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iṧľíḋê"/>
          <p:cNvSpPr/>
          <p:nvPr/>
        </p:nvSpPr>
        <p:spPr bwMode="gray">
          <a:xfrm>
            <a:off x="617273" y="6044238"/>
            <a:ext cx="3400673" cy="617518"/>
          </a:xfrm>
          <a:prstGeom prst="rect">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ct val="0"/>
              </a:spcBef>
              <a:defRPr/>
            </a:pPr>
            <a:r>
              <a:rPr lang="zh-CN" altLang="en-US" sz="1400" b="1"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将深度学习与联邦学习结合</a:t>
            </a:r>
            <a:endParaRPr lang="en-US" altLang="zh-CN" sz="1400" b="1"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灯片编号占位符 9"/>
          <p:cNvSpPr>
            <a:spLocks noGrp="1"/>
          </p:cNvSpPr>
          <p:nvPr>
            <p:ph type="sldNum" sz="quarter" idx="4"/>
          </p:nvPr>
        </p:nvSpPr>
        <p:spPr>
          <a:xfrm>
            <a:off x="9027563" y="7554609"/>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标题 2"/>
          <p:cNvSpPr>
            <a:spLocks noGrp="1"/>
          </p:cNvSpPr>
          <p:nvPr>
            <p:ph type="title"/>
          </p:nvPr>
        </p:nvSpPr>
        <p:spPr/>
        <p:txBody>
          <a:bodyPr/>
          <a:lstStyle/>
          <a:p>
            <a:r>
              <a:rPr lang="en-US" altLang="zh-CN" dirty="0">
                <a:sym typeface="Arial" panose="020B0604020202020204" pitchFamily="34" charset="0"/>
              </a:rPr>
              <a:t>4 </a:t>
            </a:r>
            <a:r>
              <a:rPr lang="zh-CN" altLang="en-US" dirty="0">
                <a:sym typeface="Arial" panose="020B0604020202020204" pitchFamily="34" charset="0"/>
              </a:rPr>
              <a:t>未来展望</a:t>
            </a:r>
          </a:p>
        </p:txBody>
      </p:sp>
      <p:sp>
        <p:nvSpPr>
          <p:cNvPr id="19" name="ïṡḷîḑé"/>
          <p:cNvSpPr/>
          <p:nvPr/>
        </p:nvSpPr>
        <p:spPr bwMode="gray">
          <a:xfrm>
            <a:off x="623345" y="5129837"/>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数据隐私保护</a:t>
            </a:r>
            <a:endPar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îŝľîḋé"/>
          <p:cNvSpPr/>
          <p:nvPr/>
        </p:nvSpPr>
        <p:spPr bwMode="gray">
          <a:xfrm>
            <a:off x="4352120" y="5129837"/>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离线端智能家居</a:t>
            </a:r>
            <a:endPar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îṧḻíḓé"/>
          <p:cNvSpPr/>
          <p:nvPr/>
        </p:nvSpPr>
        <p:spPr bwMode="gray">
          <a:xfrm>
            <a:off x="4352120" y="6044237"/>
            <a:ext cx="3400673" cy="570194"/>
          </a:xfrm>
          <a:prstGeom prst="rect">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ct val="0"/>
              </a:spcBef>
            </a:pPr>
            <a:r>
              <a:rPr lang="zh-CN" altLang="en-US" sz="1400" b="1"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深度学习模型嵌入到嵌入式设备</a:t>
            </a:r>
          </a:p>
        </p:txBody>
      </p:sp>
      <p:sp>
        <p:nvSpPr>
          <p:cNvPr id="23" name="ïṥ1ïḑe"/>
          <p:cNvSpPr/>
          <p:nvPr/>
        </p:nvSpPr>
        <p:spPr bwMode="gray">
          <a:xfrm>
            <a:off x="8080895" y="5129837"/>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智能家具</a:t>
            </a:r>
            <a:endPar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íşľíḋê"/>
          <p:cNvSpPr/>
          <p:nvPr/>
        </p:nvSpPr>
        <p:spPr bwMode="gray">
          <a:xfrm>
            <a:off x="8080896" y="6044238"/>
            <a:ext cx="3400672" cy="570194"/>
          </a:xfrm>
          <a:prstGeom prst="rect">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ct val="0"/>
              </a:spcBef>
            </a:pPr>
            <a:r>
              <a:rPr lang="zh-CN" altLang="en-US" sz="1400" b="1"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通过智能家居</a:t>
            </a:r>
            <a:r>
              <a:rPr lang="zh-CN" altLang="en-US" sz="1400" b="1" kern="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优化传统家具</a:t>
            </a:r>
            <a:r>
              <a:rPr lang="zh-CN" altLang="en-US" sz="1400" b="1"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产品</a:t>
            </a:r>
          </a:p>
        </p:txBody>
      </p:sp>
      <p:pic>
        <p:nvPicPr>
          <p:cNvPr id="16" name="图片 15">
            <a:extLst>
              <a:ext uri="{FF2B5EF4-FFF2-40B4-BE49-F238E27FC236}">
                <a16:creationId xmlns:a16="http://schemas.microsoft.com/office/drawing/2014/main" id="{3EF6CFE3-42BA-4132-9CA5-8C68314D7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319" y="1069807"/>
            <a:ext cx="2628956" cy="2790073"/>
          </a:xfrm>
          <a:prstGeom prst="rect">
            <a:avLst/>
          </a:prstGeom>
        </p:spPr>
      </p:pic>
      <p:pic>
        <p:nvPicPr>
          <p:cNvPr id="2" name="SVID_20210904_190238_1">
            <a:hlinkClick r:id="" action="ppaction://media"/>
            <a:extLst>
              <a:ext uri="{FF2B5EF4-FFF2-40B4-BE49-F238E27FC236}">
                <a16:creationId xmlns:a16="http://schemas.microsoft.com/office/drawing/2014/main" id="{D403B890-E245-4B72-812C-6ADE024A2A3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61731" y="142663"/>
            <a:ext cx="2268538" cy="4921574"/>
          </a:xfrm>
          <a:prstGeom prst="rect">
            <a:avLst/>
          </a:prstGeom>
        </p:spPr>
      </p:pic>
      <p:pic>
        <p:nvPicPr>
          <p:cNvPr id="17" name="Picture 2">
            <a:extLst>
              <a:ext uri="{FF2B5EF4-FFF2-40B4-BE49-F238E27FC236}">
                <a16:creationId xmlns:a16="http://schemas.microsoft.com/office/drawing/2014/main" id="{8A78520E-A791-486B-9B95-D801108790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1661" y="4018798"/>
            <a:ext cx="1093567" cy="822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瑞芯微RK3188方案RK3188方案定制RK3188性能如何RK3188软硬件设计定制RK3188评测_rockpi的博客-程序员宅基地-  程序员宅基地">
            <a:extLst>
              <a:ext uri="{FF2B5EF4-FFF2-40B4-BE49-F238E27FC236}">
                <a16:creationId xmlns:a16="http://schemas.microsoft.com/office/drawing/2014/main" id="{09AE65B1-E734-47F7-8A25-74ADB7BD99E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48259" y="4176200"/>
            <a:ext cx="713288" cy="4895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我国云服务市场短板和前景一览：趋势大好，隐患犹在-半导体新闻-摩尔芯球">
            <a:extLst>
              <a:ext uri="{FF2B5EF4-FFF2-40B4-BE49-F238E27FC236}">
                <a16:creationId xmlns:a16="http://schemas.microsoft.com/office/drawing/2014/main" id="{A64BCA32-DE64-46DE-B299-31DD692D0BB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9737" y="4143829"/>
            <a:ext cx="851364" cy="554306"/>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69F28108-769C-4279-8B85-D3B130984A36}"/>
              </a:ext>
            </a:extLst>
          </p:cNvPr>
          <p:cNvPicPr>
            <a:picLocks noChangeAspect="1"/>
          </p:cNvPicPr>
          <p:nvPr/>
        </p:nvPicPr>
        <p:blipFill>
          <a:blip r:embed="rId10"/>
          <a:stretch>
            <a:fillRect/>
          </a:stretch>
        </p:blipFill>
        <p:spPr>
          <a:xfrm>
            <a:off x="8018010" y="1846438"/>
            <a:ext cx="3400672" cy="2976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2609849" y="3585376"/>
            <a:ext cx="7150101" cy="497316"/>
          </a:xfrm>
          <a:prstGeom prst="rect">
            <a:avLst/>
          </a:prstGeom>
          <a:effectLst>
            <a:outerShdw blurRad="63500" sx="102000" sy="102000" algn="ctr" rotWithShape="0">
              <a:prstClr val="black">
                <a:alpha val="40000"/>
              </a:prstClr>
            </a:outerShdw>
          </a:effectLst>
        </p:spPr>
        <p:txBody>
          <a:bodyPr wrap="square">
            <a:spAutoFit/>
          </a:bodyPr>
          <a:lstStyle/>
          <a:p>
            <a:pPr algn="dist">
              <a:lnSpc>
                <a:spcPct val="120000"/>
              </a:lnSpc>
              <a:defRPr/>
            </a:pPr>
            <a:r>
              <a:rPr lang="zh-CN" altLang="en-US" sz="2400" spc="300" dirty="0">
                <a:solidFill>
                  <a:prstClr val="white">
                    <a:lumMod val="50000"/>
                  </a:prstClr>
                </a:solidFill>
                <a:latin typeface="Arial" panose="020B0604020202020204" pitchFamily="34" charset="0"/>
                <a:ea typeface="微软雅黑" panose="020B0503020204020204" pitchFamily="34" charset="-122"/>
                <a:cs typeface="+mn-ea"/>
                <a:sym typeface="Arial" panose="020B0604020202020204" pitchFamily="34" charset="0"/>
              </a:rPr>
              <a:t>智能家居产品适老化的人机交互技术及挑战</a:t>
            </a:r>
          </a:p>
        </p:txBody>
      </p:sp>
      <p:sp>
        <p:nvSpPr>
          <p:cNvPr id="63" name="矩形 62"/>
          <p:cNvSpPr/>
          <p:nvPr/>
        </p:nvSpPr>
        <p:spPr>
          <a:xfrm>
            <a:off x="5763361" y="4870019"/>
            <a:ext cx="665278" cy="45720"/>
          </a:xfrm>
          <a:prstGeom prst="rect">
            <a:avLst/>
          </a:prstGeom>
          <a:solidFill>
            <a:srgbClr val="C30D23"/>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p:cNvSpPr/>
          <p:nvPr/>
        </p:nvSpPr>
        <p:spPr>
          <a:xfrm>
            <a:off x="4383835" y="2837770"/>
            <a:ext cx="3353627" cy="70788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300" normalizeH="0" baseline="0" noProof="0" dirty="0">
                <a:ln>
                  <a:noFill/>
                </a:ln>
                <a:solidFill>
                  <a:srgbClr val="C30D23"/>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感谢各位</a:t>
            </a:r>
          </a:p>
        </p:txBody>
      </p:sp>
      <p:sp>
        <p:nvSpPr>
          <p:cNvPr id="68" name="矩形 67"/>
          <p:cNvSpPr/>
          <p:nvPr/>
        </p:nvSpPr>
        <p:spPr>
          <a:xfrm flipV="1">
            <a:off x="0" y="6802310"/>
            <a:ext cx="12192000" cy="62214"/>
          </a:xfrm>
          <a:prstGeom prst="rect">
            <a:avLst/>
          </a:prstGeom>
          <a:solidFill>
            <a:srgbClr val="C30D23"/>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B44D1A00-CF26-416F-9D81-4461B83AF103}"/>
              </a:ext>
            </a:extLst>
          </p:cNvPr>
          <p:cNvPicPr>
            <a:picLocks noChangeAspect="1"/>
          </p:cNvPicPr>
          <p:nvPr/>
        </p:nvPicPr>
        <p:blipFill>
          <a:blip r:embed="rId3"/>
          <a:stretch>
            <a:fillRect/>
          </a:stretch>
        </p:blipFill>
        <p:spPr>
          <a:xfrm>
            <a:off x="3819524" y="865758"/>
            <a:ext cx="4482248" cy="10219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02</a:t>
            </a:r>
            <a:endParaRPr lang="zh-CN" altLang="en-US" dirty="0">
              <a:sym typeface="Arial" panose="020B0604020202020204" pitchFamily="34" charset="0"/>
            </a:endParaRPr>
          </a:p>
        </p:txBody>
      </p:sp>
      <p:sp>
        <p:nvSpPr>
          <p:cNvPr id="19" name="文本占位符 18"/>
          <p:cNvSpPr>
            <a:spLocks noGrp="1"/>
          </p:cNvSpPr>
          <p:nvPr>
            <p:ph type="body" sz="quarter" idx="11"/>
          </p:nvPr>
        </p:nvSpPr>
        <p:spPr>
          <a:xfrm>
            <a:off x="775431" y="3494020"/>
            <a:ext cx="7299999" cy="887667"/>
          </a:xfrm>
        </p:spPr>
        <p:txBody>
          <a:bodyPr/>
          <a:lstStyle/>
          <a:p>
            <a:r>
              <a:rPr lang="zh-CN" altLang="en-US" dirty="0">
                <a:sym typeface="Arial" panose="020B0604020202020204" pitchFamily="34" charset="0"/>
              </a:rPr>
              <a:t>智能语音控制交互</a:t>
            </a:r>
          </a:p>
          <a:p>
            <a:endParaRPr lang="zh-CN" altLang="en-US" dirty="0">
              <a:sym typeface="Arial" panose="020B0604020202020204" pitchFamily="34" charset="0"/>
            </a:endParaRPr>
          </a:p>
        </p:txBody>
      </p:sp>
      <p:pic>
        <p:nvPicPr>
          <p:cNvPr id="2" name="图片 1">
            <a:extLst>
              <a:ext uri="{FF2B5EF4-FFF2-40B4-BE49-F238E27FC236}">
                <a16:creationId xmlns:a16="http://schemas.microsoft.com/office/drawing/2014/main" id="{E4BFF71E-DB23-4055-81C4-63748BAB8AB2}"/>
              </a:ext>
            </a:extLst>
          </p:cNvPr>
          <p:cNvPicPr>
            <a:picLocks noChangeAspect="1"/>
          </p:cNvPicPr>
          <p:nvPr/>
        </p:nvPicPr>
        <p:blipFill>
          <a:blip r:embed="rId3"/>
          <a:stretch>
            <a:fillRect/>
          </a:stretch>
        </p:blipFill>
        <p:spPr>
          <a:xfrm>
            <a:off x="0" y="1760548"/>
            <a:ext cx="12192000" cy="3336904"/>
          </a:xfrm>
          <a:prstGeom prst="rect">
            <a:avLst/>
          </a:prstGeom>
        </p:spPr>
      </p:pic>
      <p:sp>
        <p:nvSpPr>
          <p:cNvPr id="5" name="文本占位符 12">
            <a:extLst>
              <a:ext uri="{FF2B5EF4-FFF2-40B4-BE49-F238E27FC236}">
                <a16:creationId xmlns:a16="http://schemas.microsoft.com/office/drawing/2014/main" id="{AFB2B901-24A9-4844-A8F7-D95064606E27}"/>
              </a:ext>
            </a:extLst>
          </p:cNvPr>
          <p:cNvSpPr txBox="1">
            <a:spLocks/>
          </p:cNvSpPr>
          <p:nvPr/>
        </p:nvSpPr>
        <p:spPr>
          <a:xfrm>
            <a:off x="2465501" y="2552244"/>
            <a:ext cx="5716686" cy="707886"/>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ym typeface="Arial" panose="020B0604020202020204" pitchFamily="34" charset="0"/>
              </a:rPr>
              <a:t>01</a:t>
            </a:r>
            <a:endParaRPr lang="en-US" dirty="0">
              <a:sym typeface="Arial" panose="020B0604020202020204" pitchFamily="34" charset="0"/>
            </a:endParaRPr>
          </a:p>
        </p:txBody>
      </p:sp>
      <p:sp>
        <p:nvSpPr>
          <p:cNvPr id="6" name="文本占位符 18">
            <a:extLst>
              <a:ext uri="{FF2B5EF4-FFF2-40B4-BE49-F238E27FC236}">
                <a16:creationId xmlns:a16="http://schemas.microsoft.com/office/drawing/2014/main" id="{C93BF8FB-39B8-4FC8-81DF-17F5BB99C153}"/>
              </a:ext>
            </a:extLst>
          </p:cNvPr>
          <p:cNvSpPr txBox="1">
            <a:spLocks/>
          </p:cNvSpPr>
          <p:nvPr/>
        </p:nvSpPr>
        <p:spPr>
          <a:xfrm>
            <a:off x="882188" y="3684327"/>
            <a:ext cx="7299999" cy="8876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ym typeface="Arial" panose="020B0604020202020204" pitchFamily="34" charset="0"/>
              </a:rPr>
              <a:t>产品背景及其挑战</a:t>
            </a:r>
          </a:p>
        </p:txBody>
      </p:sp>
      <p:pic>
        <p:nvPicPr>
          <p:cNvPr id="7" name="图片 6" descr="卡通人物&#10;&#10;中度可信度描述已自动生成">
            <a:extLst>
              <a:ext uri="{FF2B5EF4-FFF2-40B4-BE49-F238E27FC236}">
                <a16:creationId xmlns:a16="http://schemas.microsoft.com/office/drawing/2014/main" id="{212092C4-8161-4305-9342-0617B90666CA}"/>
              </a:ext>
            </a:extLst>
          </p:cNvPr>
          <p:cNvPicPr>
            <a:picLocks noChangeAspect="1"/>
          </p:cNvPicPr>
          <p:nvPr/>
        </p:nvPicPr>
        <p:blipFill>
          <a:blip r:embed="rId4"/>
          <a:stretch>
            <a:fillRect/>
          </a:stretch>
        </p:blipFill>
        <p:spPr>
          <a:xfrm>
            <a:off x="436107" y="281382"/>
            <a:ext cx="2209619" cy="503793"/>
          </a:xfrm>
          <a:prstGeom prst="rect">
            <a:avLst/>
          </a:prstGeom>
        </p:spPr>
      </p:pic>
    </p:spTree>
    <p:extLst>
      <p:ext uri="{BB962C8B-B14F-4D97-AF65-F5344CB8AC3E}">
        <p14:creationId xmlns:p14="http://schemas.microsoft.com/office/powerpoint/2010/main" val="1446942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4" name="椭圆 73">
            <a:extLst>
              <a:ext uri="{FF2B5EF4-FFF2-40B4-BE49-F238E27FC236}">
                <a16:creationId xmlns:a16="http://schemas.microsoft.com/office/drawing/2014/main" id="{616ABD53-DA24-42DE-9D15-1031155CC27B}"/>
              </a:ext>
            </a:extLst>
          </p:cNvPr>
          <p:cNvSpPr/>
          <p:nvPr/>
        </p:nvSpPr>
        <p:spPr>
          <a:xfrm>
            <a:off x="430799" y="4710878"/>
            <a:ext cx="853122" cy="85312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1100" b="1" dirty="0">
                <a:latin typeface="Arial" panose="020B0604020202020204" pitchFamily="34" charset="0"/>
                <a:ea typeface="微软雅黑" panose="020B0503020204020204" pitchFamily="34" charset="-122"/>
                <a:cs typeface="+mn-ea"/>
                <a:sym typeface="Arial" panose="020B0604020202020204" pitchFamily="34" charset="0"/>
              </a:rPr>
              <a:t>物联网</a:t>
            </a:r>
          </a:p>
        </p:txBody>
      </p:sp>
      <p:sp>
        <p:nvSpPr>
          <p:cNvPr id="75" name="椭圆 74">
            <a:extLst>
              <a:ext uri="{FF2B5EF4-FFF2-40B4-BE49-F238E27FC236}">
                <a16:creationId xmlns:a16="http://schemas.microsoft.com/office/drawing/2014/main" id="{160D126D-CEC8-48CA-A0E5-4454A7D8F98C}"/>
              </a:ext>
            </a:extLst>
          </p:cNvPr>
          <p:cNvSpPr/>
          <p:nvPr/>
        </p:nvSpPr>
        <p:spPr>
          <a:xfrm>
            <a:off x="1184903" y="4729945"/>
            <a:ext cx="853122" cy="853123"/>
          </a:xfrm>
          <a:prstGeom prst="ellipse">
            <a:avLst/>
          </a:prstGeom>
          <a:solidFill>
            <a:schemeClr val="accent3">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1100" b="1" dirty="0">
                <a:latin typeface="Arial" panose="020B0604020202020204" pitchFamily="34" charset="0"/>
                <a:ea typeface="微软雅黑" panose="020B0503020204020204" pitchFamily="34" charset="-122"/>
                <a:cs typeface="+mn-ea"/>
                <a:sym typeface="Arial" panose="020B0604020202020204" pitchFamily="34" charset="0"/>
              </a:rPr>
              <a:t>人工智能</a:t>
            </a:r>
          </a:p>
        </p:txBody>
      </p:sp>
      <p:sp>
        <p:nvSpPr>
          <p:cNvPr id="33" name="标题 32"/>
          <p:cNvSpPr>
            <a:spLocks noGrp="1"/>
          </p:cNvSpPr>
          <p:nvPr>
            <p:ph type="title"/>
          </p:nvPr>
        </p:nvSpPr>
        <p:spPr>
          <a:xfrm>
            <a:off x="217626" y="193467"/>
            <a:ext cx="3141491" cy="617518"/>
          </a:xfrm>
        </p:spPr>
        <p:txBody>
          <a:bodyPr>
            <a:normAutofit/>
          </a:bodyPr>
          <a:lstStyle/>
          <a:p>
            <a:r>
              <a:rPr lang="en-US" altLang="zh-CN" dirty="0">
                <a:sym typeface="Arial" panose="020B0604020202020204" pitchFamily="34" charset="0"/>
              </a:rPr>
              <a:t>1 </a:t>
            </a:r>
            <a:r>
              <a:rPr lang="zh-CN" altLang="en-US" dirty="0">
                <a:sym typeface="Arial" panose="020B0604020202020204" pitchFamily="34" charset="0"/>
              </a:rPr>
              <a:t>产品背景及其挑战</a:t>
            </a:r>
          </a:p>
        </p:txBody>
      </p:sp>
      <p:grpSp>
        <p:nvGrpSpPr>
          <p:cNvPr id="11" name="组合 10">
            <a:extLst>
              <a:ext uri="{FF2B5EF4-FFF2-40B4-BE49-F238E27FC236}">
                <a16:creationId xmlns:a16="http://schemas.microsoft.com/office/drawing/2014/main" id="{6C0BAFC5-061D-4DD1-96DD-D6C470F612A1}"/>
              </a:ext>
            </a:extLst>
          </p:cNvPr>
          <p:cNvGrpSpPr/>
          <p:nvPr/>
        </p:nvGrpSpPr>
        <p:grpSpPr>
          <a:xfrm>
            <a:off x="2848647" y="3833591"/>
            <a:ext cx="6372478" cy="2778733"/>
            <a:chOff x="3033422" y="3809210"/>
            <a:chExt cx="6372478" cy="2778733"/>
          </a:xfrm>
        </p:grpSpPr>
        <p:sp>
          <p:nvSpPr>
            <p:cNvPr id="65" name="矩形 64">
              <a:extLst>
                <a:ext uri="{FF2B5EF4-FFF2-40B4-BE49-F238E27FC236}">
                  <a16:creationId xmlns:a16="http://schemas.microsoft.com/office/drawing/2014/main" id="{FB178B9E-1D83-40CE-8AD3-4EF443A819A9}"/>
                </a:ext>
              </a:extLst>
            </p:cNvPr>
            <p:cNvSpPr/>
            <p:nvPr/>
          </p:nvSpPr>
          <p:spPr>
            <a:xfrm>
              <a:off x="8416737" y="3951483"/>
              <a:ext cx="989163" cy="31073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智能门禁</a:t>
              </a:r>
            </a:p>
          </p:txBody>
        </p:sp>
        <p:sp>
          <p:nvSpPr>
            <p:cNvPr id="66" name="矩形 65">
              <a:extLst>
                <a:ext uri="{FF2B5EF4-FFF2-40B4-BE49-F238E27FC236}">
                  <a16:creationId xmlns:a16="http://schemas.microsoft.com/office/drawing/2014/main" id="{BA0EF803-B26A-4DD9-BF67-AA009B40F15B}"/>
                </a:ext>
              </a:extLst>
            </p:cNvPr>
            <p:cNvSpPr/>
            <p:nvPr/>
          </p:nvSpPr>
          <p:spPr>
            <a:xfrm>
              <a:off x="8406118" y="4652333"/>
              <a:ext cx="989163" cy="3107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智能终控</a:t>
              </a:r>
            </a:p>
          </p:txBody>
        </p:sp>
        <p:sp>
          <p:nvSpPr>
            <p:cNvPr id="67" name="矩形 66">
              <a:extLst>
                <a:ext uri="{FF2B5EF4-FFF2-40B4-BE49-F238E27FC236}">
                  <a16:creationId xmlns:a16="http://schemas.microsoft.com/office/drawing/2014/main" id="{2DA5D438-F3EA-479D-BED7-8449334BBEC0}"/>
                </a:ext>
              </a:extLst>
            </p:cNvPr>
            <p:cNvSpPr/>
            <p:nvPr/>
          </p:nvSpPr>
          <p:spPr>
            <a:xfrm>
              <a:off x="8406117" y="5391674"/>
              <a:ext cx="989163" cy="31073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智能安防</a:t>
              </a:r>
            </a:p>
          </p:txBody>
        </p:sp>
        <p:sp>
          <p:nvSpPr>
            <p:cNvPr id="68" name="矩形 67">
              <a:extLst>
                <a:ext uri="{FF2B5EF4-FFF2-40B4-BE49-F238E27FC236}">
                  <a16:creationId xmlns:a16="http://schemas.microsoft.com/office/drawing/2014/main" id="{4F0AD5D4-96F4-4EFB-B43C-8A7663096CB9}"/>
                </a:ext>
              </a:extLst>
            </p:cNvPr>
            <p:cNvSpPr/>
            <p:nvPr/>
          </p:nvSpPr>
          <p:spPr>
            <a:xfrm>
              <a:off x="8406116" y="6024204"/>
              <a:ext cx="989163" cy="3107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智能家电</a:t>
              </a:r>
            </a:p>
          </p:txBody>
        </p:sp>
        <p:sp>
          <p:nvSpPr>
            <p:cNvPr id="62" name="矩形 61">
              <a:extLst>
                <a:ext uri="{FF2B5EF4-FFF2-40B4-BE49-F238E27FC236}">
                  <a16:creationId xmlns:a16="http://schemas.microsoft.com/office/drawing/2014/main" id="{97F94259-826D-4CE9-895C-8385DF5A0BDA}"/>
                </a:ext>
              </a:extLst>
            </p:cNvPr>
            <p:cNvSpPr/>
            <p:nvPr/>
          </p:nvSpPr>
          <p:spPr>
            <a:xfrm>
              <a:off x="3041289" y="4629424"/>
              <a:ext cx="989163" cy="3107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智能语音</a:t>
              </a:r>
            </a:p>
          </p:txBody>
        </p:sp>
        <p:sp>
          <p:nvSpPr>
            <p:cNvPr id="63" name="矩形 62">
              <a:extLst>
                <a:ext uri="{FF2B5EF4-FFF2-40B4-BE49-F238E27FC236}">
                  <a16:creationId xmlns:a16="http://schemas.microsoft.com/office/drawing/2014/main" id="{26760EA8-E3FA-478B-B2EC-C8C66F410D73}"/>
                </a:ext>
              </a:extLst>
            </p:cNvPr>
            <p:cNvSpPr/>
            <p:nvPr/>
          </p:nvSpPr>
          <p:spPr>
            <a:xfrm>
              <a:off x="3041288" y="5340343"/>
              <a:ext cx="989163" cy="310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智能服务</a:t>
              </a:r>
            </a:p>
          </p:txBody>
        </p:sp>
        <p:sp>
          <p:nvSpPr>
            <p:cNvPr id="64" name="矩形 63">
              <a:extLst>
                <a:ext uri="{FF2B5EF4-FFF2-40B4-BE49-F238E27FC236}">
                  <a16:creationId xmlns:a16="http://schemas.microsoft.com/office/drawing/2014/main" id="{72F417D0-EC68-4759-893E-19386F5D74F3}"/>
                </a:ext>
              </a:extLst>
            </p:cNvPr>
            <p:cNvSpPr/>
            <p:nvPr/>
          </p:nvSpPr>
          <p:spPr>
            <a:xfrm>
              <a:off x="3033422" y="6025667"/>
              <a:ext cx="989163" cy="31073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智能影视</a:t>
              </a:r>
            </a:p>
          </p:txBody>
        </p:sp>
        <p:sp>
          <p:nvSpPr>
            <p:cNvPr id="8" name="矩形 7">
              <a:extLst>
                <a:ext uri="{FF2B5EF4-FFF2-40B4-BE49-F238E27FC236}">
                  <a16:creationId xmlns:a16="http://schemas.microsoft.com/office/drawing/2014/main" id="{16922318-2818-47E8-A128-3F7BBB360F3D}"/>
                </a:ext>
              </a:extLst>
            </p:cNvPr>
            <p:cNvSpPr/>
            <p:nvPr/>
          </p:nvSpPr>
          <p:spPr>
            <a:xfrm>
              <a:off x="3041684" y="3944100"/>
              <a:ext cx="989163" cy="3107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智能照明</a:t>
              </a:r>
            </a:p>
          </p:txBody>
        </p:sp>
        <p:grpSp>
          <p:nvGrpSpPr>
            <p:cNvPr id="7" name="组合 6">
              <a:extLst>
                <a:ext uri="{FF2B5EF4-FFF2-40B4-BE49-F238E27FC236}">
                  <a16:creationId xmlns:a16="http://schemas.microsoft.com/office/drawing/2014/main" id="{3E27FAAE-75D1-4665-951F-7C8138C019EA}"/>
                </a:ext>
              </a:extLst>
            </p:cNvPr>
            <p:cNvGrpSpPr/>
            <p:nvPr/>
          </p:nvGrpSpPr>
          <p:grpSpPr>
            <a:xfrm>
              <a:off x="3894497" y="3809210"/>
              <a:ext cx="4639624" cy="2778733"/>
              <a:chOff x="3605489" y="3700240"/>
              <a:chExt cx="4639624" cy="2778733"/>
            </a:xfrm>
          </p:grpSpPr>
          <p:pic>
            <p:nvPicPr>
              <p:cNvPr id="28" name="图片 27">
                <a:extLst>
                  <a:ext uri="{FF2B5EF4-FFF2-40B4-BE49-F238E27FC236}">
                    <a16:creationId xmlns:a16="http://schemas.microsoft.com/office/drawing/2014/main" id="{9BC92056-97DE-43C7-979F-6D7B18F8604C}"/>
                  </a:ext>
                </a:extLst>
              </p:cNvPr>
              <p:cNvPicPr>
                <a:picLocks noChangeAspect="1"/>
              </p:cNvPicPr>
              <p:nvPr/>
            </p:nvPicPr>
            <p:blipFill>
              <a:blip r:embed="rId3"/>
              <a:stretch>
                <a:fillRect/>
              </a:stretch>
            </p:blipFill>
            <p:spPr>
              <a:xfrm>
                <a:off x="3921876" y="3700240"/>
                <a:ext cx="4031201" cy="2778733"/>
              </a:xfrm>
              <a:prstGeom prst="rect">
                <a:avLst/>
              </a:prstGeom>
            </p:spPr>
          </p:pic>
          <p:grpSp>
            <p:nvGrpSpPr>
              <p:cNvPr id="6" name="组合 5">
                <a:extLst>
                  <a:ext uri="{FF2B5EF4-FFF2-40B4-BE49-F238E27FC236}">
                    <a16:creationId xmlns:a16="http://schemas.microsoft.com/office/drawing/2014/main" id="{B1FD810A-9C6A-4449-9E75-82C7F491B5EE}"/>
                  </a:ext>
                </a:extLst>
              </p:cNvPr>
              <p:cNvGrpSpPr/>
              <p:nvPr/>
            </p:nvGrpSpPr>
            <p:grpSpPr>
              <a:xfrm>
                <a:off x="3623788" y="3964544"/>
                <a:ext cx="316387" cy="45719"/>
                <a:chOff x="3623788" y="3964544"/>
                <a:chExt cx="316387" cy="45719"/>
              </a:xfrm>
            </p:grpSpPr>
            <p:cxnSp>
              <p:nvCxnSpPr>
                <p:cNvPr id="4" name="直接连接符 3">
                  <a:extLst>
                    <a:ext uri="{FF2B5EF4-FFF2-40B4-BE49-F238E27FC236}">
                      <a16:creationId xmlns:a16="http://schemas.microsoft.com/office/drawing/2014/main" id="{C621CA36-07C4-4951-9FF9-0CE53579C67D}"/>
                    </a:ext>
                  </a:extLst>
                </p:cNvPr>
                <p:cNvCxnSpPr/>
                <p:nvPr/>
              </p:nvCxnSpPr>
              <p:spPr>
                <a:xfrm flipH="1">
                  <a:off x="3657600" y="3987404"/>
                  <a:ext cx="282575" cy="0"/>
                </a:xfrm>
                <a:prstGeom prst="line">
                  <a:avLst/>
                </a:prstGeom>
                <a:ln w="15875">
                  <a:solidFill>
                    <a:srgbClr val="DADADA"/>
                  </a:solidFill>
                </a:ln>
              </p:spPr>
              <p:style>
                <a:lnRef idx="1">
                  <a:schemeClr val="accent5"/>
                </a:lnRef>
                <a:fillRef idx="0">
                  <a:schemeClr val="accent5"/>
                </a:fillRef>
                <a:effectRef idx="0">
                  <a:schemeClr val="accent5"/>
                </a:effectRef>
                <a:fontRef idx="minor">
                  <a:schemeClr val="tx1"/>
                </a:fontRef>
              </p:style>
            </p:cxnSp>
            <p:sp>
              <p:nvSpPr>
                <p:cNvPr id="5" name="椭圆 4">
                  <a:extLst>
                    <a:ext uri="{FF2B5EF4-FFF2-40B4-BE49-F238E27FC236}">
                      <a16:creationId xmlns:a16="http://schemas.microsoft.com/office/drawing/2014/main" id="{3898128D-B2D5-4776-8EBD-E1097411FD45}"/>
                    </a:ext>
                  </a:extLst>
                </p:cNvPr>
                <p:cNvSpPr/>
                <p:nvPr/>
              </p:nvSpPr>
              <p:spPr>
                <a:xfrm>
                  <a:off x="3623788" y="3964544"/>
                  <a:ext cx="45719" cy="45719"/>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DEE3481F-971F-48E0-B2DE-7BB43056A47E}"/>
                  </a:ext>
                </a:extLst>
              </p:cNvPr>
              <p:cNvGrpSpPr/>
              <p:nvPr/>
            </p:nvGrpSpPr>
            <p:grpSpPr>
              <a:xfrm>
                <a:off x="3623788" y="4678919"/>
                <a:ext cx="316387" cy="45719"/>
                <a:chOff x="3623788" y="3964544"/>
                <a:chExt cx="316387" cy="45719"/>
              </a:xfrm>
            </p:grpSpPr>
            <p:cxnSp>
              <p:nvCxnSpPr>
                <p:cNvPr id="30" name="直接连接符 29">
                  <a:extLst>
                    <a:ext uri="{FF2B5EF4-FFF2-40B4-BE49-F238E27FC236}">
                      <a16:creationId xmlns:a16="http://schemas.microsoft.com/office/drawing/2014/main" id="{AA52B752-89D1-4DCD-A9AB-521085E208FA}"/>
                    </a:ext>
                  </a:extLst>
                </p:cNvPr>
                <p:cNvCxnSpPr/>
                <p:nvPr/>
              </p:nvCxnSpPr>
              <p:spPr>
                <a:xfrm flipH="1">
                  <a:off x="3657600" y="3987404"/>
                  <a:ext cx="282575" cy="0"/>
                </a:xfrm>
                <a:prstGeom prst="line">
                  <a:avLst/>
                </a:prstGeom>
                <a:ln w="15875">
                  <a:solidFill>
                    <a:srgbClr val="DADADA"/>
                  </a:solidFill>
                </a:ln>
              </p:spPr>
              <p:style>
                <a:lnRef idx="1">
                  <a:schemeClr val="accent5"/>
                </a:lnRef>
                <a:fillRef idx="0">
                  <a:schemeClr val="accent5"/>
                </a:fillRef>
                <a:effectRef idx="0">
                  <a:schemeClr val="accent5"/>
                </a:effectRef>
                <a:fontRef idx="minor">
                  <a:schemeClr val="tx1"/>
                </a:fontRef>
              </p:style>
            </p:cxnSp>
            <p:sp>
              <p:nvSpPr>
                <p:cNvPr id="37" name="椭圆 36">
                  <a:extLst>
                    <a:ext uri="{FF2B5EF4-FFF2-40B4-BE49-F238E27FC236}">
                      <a16:creationId xmlns:a16="http://schemas.microsoft.com/office/drawing/2014/main" id="{78E5859B-6190-4240-B390-90813536079C}"/>
                    </a:ext>
                  </a:extLst>
                </p:cNvPr>
                <p:cNvSpPr/>
                <p:nvPr/>
              </p:nvSpPr>
              <p:spPr>
                <a:xfrm>
                  <a:off x="3623788" y="3964544"/>
                  <a:ext cx="45719" cy="45719"/>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436F860A-8F2F-4EC2-BED0-6C6ACFCA8902}"/>
                  </a:ext>
                </a:extLst>
              </p:cNvPr>
              <p:cNvGrpSpPr/>
              <p:nvPr/>
            </p:nvGrpSpPr>
            <p:grpSpPr>
              <a:xfrm>
                <a:off x="3605489" y="5387102"/>
                <a:ext cx="316387" cy="45719"/>
                <a:chOff x="3623788" y="3964544"/>
                <a:chExt cx="316387" cy="45719"/>
              </a:xfrm>
            </p:grpSpPr>
            <p:cxnSp>
              <p:nvCxnSpPr>
                <p:cNvPr id="39" name="直接连接符 38">
                  <a:extLst>
                    <a:ext uri="{FF2B5EF4-FFF2-40B4-BE49-F238E27FC236}">
                      <a16:creationId xmlns:a16="http://schemas.microsoft.com/office/drawing/2014/main" id="{7F380F8C-5BC4-4522-BE91-D5EF48F06CC9}"/>
                    </a:ext>
                  </a:extLst>
                </p:cNvPr>
                <p:cNvCxnSpPr/>
                <p:nvPr/>
              </p:nvCxnSpPr>
              <p:spPr>
                <a:xfrm flipH="1">
                  <a:off x="3657600" y="3987404"/>
                  <a:ext cx="282575" cy="0"/>
                </a:xfrm>
                <a:prstGeom prst="line">
                  <a:avLst/>
                </a:prstGeom>
                <a:ln w="15875">
                  <a:solidFill>
                    <a:srgbClr val="DADADA"/>
                  </a:solidFill>
                </a:ln>
              </p:spPr>
              <p:style>
                <a:lnRef idx="1">
                  <a:schemeClr val="accent5"/>
                </a:lnRef>
                <a:fillRef idx="0">
                  <a:schemeClr val="accent5"/>
                </a:fillRef>
                <a:effectRef idx="0">
                  <a:schemeClr val="accent5"/>
                </a:effectRef>
                <a:fontRef idx="minor">
                  <a:schemeClr val="tx1"/>
                </a:fontRef>
              </p:style>
            </p:cxnSp>
            <p:sp>
              <p:nvSpPr>
                <p:cNvPr id="40" name="椭圆 39">
                  <a:extLst>
                    <a:ext uri="{FF2B5EF4-FFF2-40B4-BE49-F238E27FC236}">
                      <a16:creationId xmlns:a16="http://schemas.microsoft.com/office/drawing/2014/main" id="{C766C37E-F57B-4903-A379-583E69366182}"/>
                    </a:ext>
                  </a:extLst>
                </p:cNvPr>
                <p:cNvSpPr/>
                <p:nvPr/>
              </p:nvSpPr>
              <p:spPr>
                <a:xfrm>
                  <a:off x="3623788" y="3964544"/>
                  <a:ext cx="45719" cy="45719"/>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178E5AA0-5091-44E2-8C1A-521E98CCD86F}"/>
                  </a:ext>
                </a:extLst>
              </p:cNvPr>
              <p:cNvGrpSpPr/>
              <p:nvPr/>
            </p:nvGrpSpPr>
            <p:grpSpPr>
              <a:xfrm>
                <a:off x="3605489" y="6100760"/>
                <a:ext cx="316387" cy="45719"/>
                <a:chOff x="3623788" y="3964544"/>
                <a:chExt cx="316387" cy="45719"/>
              </a:xfrm>
            </p:grpSpPr>
            <p:cxnSp>
              <p:nvCxnSpPr>
                <p:cNvPr id="42" name="直接连接符 41">
                  <a:extLst>
                    <a:ext uri="{FF2B5EF4-FFF2-40B4-BE49-F238E27FC236}">
                      <a16:creationId xmlns:a16="http://schemas.microsoft.com/office/drawing/2014/main" id="{5A7067FC-7817-4E5D-AA99-47F09CCC9914}"/>
                    </a:ext>
                  </a:extLst>
                </p:cNvPr>
                <p:cNvCxnSpPr/>
                <p:nvPr/>
              </p:nvCxnSpPr>
              <p:spPr>
                <a:xfrm flipH="1">
                  <a:off x="3657600" y="3987404"/>
                  <a:ext cx="282575" cy="0"/>
                </a:xfrm>
                <a:prstGeom prst="line">
                  <a:avLst/>
                </a:prstGeom>
                <a:ln w="15875">
                  <a:solidFill>
                    <a:srgbClr val="DADADA"/>
                  </a:solidFill>
                </a:ln>
              </p:spPr>
              <p:style>
                <a:lnRef idx="1">
                  <a:schemeClr val="accent5"/>
                </a:lnRef>
                <a:fillRef idx="0">
                  <a:schemeClr val="accent5"/>
                </a:fillRef>
                <a:effectRef idx="0">
                  <a:schemeClr val="accent5"/>
                </a:effectRef>
                <a:fontRef idx="minor">
                  <a:schemeClr val="tx1"/>
                </a:fontRef>
              </p:style>
            </p:cxnSp>
            <p:sp>
              <p:nvSpPr>
                <p:cNvPr id="43" name="椭圆 42">
                  <a:extLst>
                    <a:ext uri="{FF2B5EF4-FFF2-40B4-BE49-F238E27FC236}">
                      <a16:creationId xmlns:a16="http://schemas.microsoft.com/office/drawing/2014/main" id="{D0AC9AB1-39E7-4DC3-801B-5D4A2AE03278}"/>
                    </a:ext>
                  </a:extLst>
                </p:cNvPr>
                <p:cNvSpPr/>
                <p:nvPr/>
              </p:nvSpPr>
              <p:spPr>
                <a:xfrm>
                  <a:off x="3623788" y="3964544"/>
                  <a:ext cx="45719" cy="45719"/>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E29CC3C0-0429-492C-A1BE-A84CD12E19DA}"/>
                  </a:ext>
                </a:extLst>
              </p:cNvPr>
              <p:cNvGrpSpPr/>
              <p:nvPr/>
            </p:nvGrpSpPr>
            <p:grpSpPr>
              <a:xfrm rot="10800000">
                <a:off x="7926125" y="3958353"/>
                <a:ext cx="316387" cy="45719"/>
                <a:chOff x="3623788" y="3964544"/>
                <a:chExt cx="316387" cy="45719"/>
              </a:xfrm>
            </p:grpSpPr>
            <p:cxnSp>
              <p:nvCxnSpPr>
                <p:cNvPr id="45" name="直接连接符 44">
                  <a:extLst>
                    <a:ext uri="{FF2B5EF4-FFF2-40B4-BE49-F238E27FC236}">
                      <a16:creationId xmlns:a16="http://schemas.microsoft.com/office/drawing/2014/main" id="{4691E141-303E-4C73-B25F-9CAD85527C17}"/>
                    </a:ext>
                  </a:extLst>
                </p:cNvPr>
                <p:cNvCxnSpPr/>
                <p:nvPr/>
              </p:nvCxnSpPr>
              <p:spPr>
                <a:xfrm flipH="1">
                  <a:off x="3657600" y="3987404"/>
                  <a:ext cx="282575" cy="0"/>
                </a:xfrm>
                <a:prstGeom prst="line">
                  <a:avLst/>
                </a:prstGeom>
                <a:ln w="15875">
                  <a:solidFill>
                    <a:srgbClr val="DADADA"/>
                  </a:solidFill>
                </a:ln>
              </p:spPr>
              <p:style>
                <a:lnRef idx="1">
                  <a:schemeClr val="accent5"/>
                </a:lnRef>
                <a:fillRef idx="0">
                  <a:schemeClr val="accent5"/>
                </a:fillRef>
                <a:effectRef idx="0">
                  <a:schemeClr val="accent5"/>
                </a:effectRef>
                <a:fontRef idx="minor">
                  <a:schemeClr val="tx1"/>
                </a:fontRef>
              </p:style>
            </p:cxnSp>
            <p:sp>
              <p:nvSpPr>
                <p:cNvPr id="46" name="椭圆 45">
                  <a:extLst>
                    <a:ext uri="{FF2B5EF4-FFF2-40B4-BE49-F238E27FC236}">
                      <a16:creationId xmlns:a16="http://schemas.microsoft.com/office/drawing/2014/main" id="{B9FE5FAE-2C92-4105-B52E-B514929AE23A}"/>
                    </a:ext>
                  </a:extLst>
                </p:cNvPr>
                <p:cNvSpPr/>
                <p:nvPr/>
              </p:nvSpPr>
              <p:spPr>
                <a:xfrm>
                  <a:off x="3623788" y="3964544"/>
                  <a:ext cx="45719" cy="45719"/>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7A619451-F86F-4A11-B2C4-D1A9B7CF5036}"/>
                  </a:ext>
                </a:extLst>
              </p:cNvPr>
              <p:cNvGrpSpPr/>
              <p:nvPr/>
            </p:nvGrpSpPr>
            <p:grpSpPr>
              <a:xfrm rot="10800000">
                <a:off x="7900451" y="4678918"/>
                <a:ext cx="316387" cy="45719"/>
                <a:chOff x="3623788" y="3964544"/>
                <a:chExt cx="316387" cy="45719"/>
              </a:xfrm>
            </p:grpSpPr>
            <p:cxnSp>
              <p:nvCxnSpPr>
                <p:cNvPr id="51" name="直接连接符 50">
                  <a:extLst>
                    <a:ext uri="{FF2B5EF4-FFF2-40B4-BE49-F238E27FC236}">
                      <a16:creationId xmlns:a16="http://schemas.microsoft.com/office/drawing/2014/main" id="{56622254-3ED2-4017-9F9D-7782884ED3B5}"/>
                    </a:ext>
                  </a:extLst>
                </p:cNvPr>
                <p:cNvCxnSpPr/>
                <p:nvPr/>
              </p:nvCxnSpPr>
              <p:spPr>
                <a:xfrm flipH="1">
                  <a:off x="3657600" y="3987404"/>
                  <a:ext cx="282575" cy="0"/>
                </a:xfrm>
                <a:prstGeom prst="line">
                  <a:avLst/>
                </a:prstGeom>
                <a:ln w="15875">
                  <a:solidFill>
                    <a:srgbClr val="DADADA"/>
                  </a:solidFill>
                </a:ln>
              </p:spPr>
              <p:style>
                <a:lnRef idx="1">
                  <a:schemeClr val="accent5"/>
                </a:lnRef>
                <a:fillRef idx="0">
                  <a:schemeClr val="accent5"/>
                </a:fillRef>
                <a:effectRef idx="0">
                  <a:schemeClr val="accent5"/>
                </a:effectRef>
                <a:fontRef idx="minor">
                  <a:schemeClr val="tx1"/>
                </a:fontRef>
              </p:style>
            </p:cxnSp>
            <p:sp>
              <p:nvSpPr>
                <p:cNvPr id="52" name="椭圆 51">
                  <a:extLst>
                    <a:ext uri="{FF2B5EF4-FFF2-40B4-BE49-F238E27FC236}">
                      <a16:creationId xmlns:a16="http://schemas.microsoft.com/office/drawing/2014/main" id="{926E19E8-399D-4ADE-89B2-2806C020B805}"/>
                    </a:ext>
                  </a:extLst>
                </p:cNvPr>
                <p:cNvSpPr/>
                <p:nvPr/>
              </p:nvSpPr>
              <p:spPr>
                <a:xfrm>
                  <a:off x="3623788" y="3964544"/>
                  <a:ext cx="45719" cy="45719"/>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4FB65E48-CE86-44CE-BEBA-C08C5FE3834D}"/>
                  </a:ext>
                </a:extLst>
              </p:cNvPr>
              <p:cNvGrpSpPr/>
              <p:nvPr/>
            </p:nvGrpSpPr>
            <p:grpSpPr>
              <a:xfrm rot="10800000">
                <a:off x="7928726" y="5374005"/>
                <a:ext cx="316387" cy="45719"/>
                <a:chOff x="3623788" y="3964544"/>
                <a:chExt cx="316387" cy="45719"/>
              </a:xfrm>
            </p:grpSpPr>
            <p:cxnSp>
              <p:nvCxnSpPr>
                <p:cNvPr id="54" name="直接连接符 53">
                  <a:extLst>
                    <a:ext uri="{FF2B5EF4-FFF2-40B4-BE49-F238E27FC236}">
                      <a16:creationId xmlns:a16="http://schemas.microsoft.com/office/drawing/2014/main" id="{E93542A3-F26C-49C6-B64F-E6B879EB7CE2}"/>
                    </a:ext>
                  </a:extLst>
                </p:cNvPr>
                <p:cNvCxnSpPr/>
                <p:nvPr/>
              </p:nvCxnSpPr>
              <p:spPr>
                <a:xfrm flipH="1">
                  <a:off x="3657600" y="3987404"/>
                  <a:ext cx="282575" cy="0"/>
                </a:xfrm>
                <a:prstGeom prst="line">
                  <a:avLst/>
                </a:prstGeom>
                <a:ln w="15875">
                  <a:solidFill>
                    <a:srgbClr val="DADADA"/>
                  </a:solidFill>
                </a:ln>
              </p:spPr>
              <p:style>
                <a:lnRef idx="1">
                  <a:schemeClr val="accent5"/>
                </a:lnRef>
                <a:fillRef idx="0">
                  <a:schemeClr val="accent5"/>
                </a:fillRef>
                <a:effectRef idx="0">
                  <a:schemeClr val="accent5"/>
                </a:effectRef>
                <a:fontRef idx="minor">
                  <a:schemeClr val="tx1"/>
                </a:fontRef>
              </p:style>
            </p:cxnSp>
            <p:sp>
              <p:nvSpPr>
                <p:cNvPr id="55" name="椭圆 54">
                  <a:extLst>
                    <a:ext uri="{FF2B5EF4-FFF2-40B4-BE49-F238E27FC236}">
                      <a16:creationId xmlns:a16="http://schemas.microsoft.com/office/drawing/2014/main" id="{912C762A-5065-4469-A469-4F30DD54131E}"/>
                    </a:ext>
                  </a:extLst>
                </p:cNvPr>
                <p:cNvSpPr/>
                <p:nvPr/>
              </p:nvSpPr>
              <p:spPr>
                <a:xfrm>
                  <a:off x="3623788" y="3964544"/>
                  <a:ext cx="45719" cy="45719"/>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F34BDF29-A585-4B73-9002-0F2C02F31A0D}"/>
                  </a:ext>
                </a:extLst>
              </p:cNvPr>
              <p:cNvGrpSpPr/>
              <p:nvPr/>
            </p:nvGrpSpPr>
            <p:grpSpPr>
              <a:xfrm rot="10800000">
                <a:off x="7900450" y="6100759"/>
                <a:ext cx="316387" cy="45719"/>
                <a:chOff x="3623788" y="3964544"/>
                <a:chExt cx="316387" cy="45719"/>
              </a:xfrm>
            </p:grpSpPr>
            <p:cxnSp>
              <p:nvCxnSpPr>
                <p:cNvPr id="60" name="直接连接符 59">
                  <a:extLst>
                    <a:ext uri="{FF2B5EF4-FFF2-40B4-BE49-F238E27FC236}">
                      <a16:creationId xmlns:a16="http://schemas.microsoft.com/office/drawing/2014/main" id="{5F43DE4C-ADCA-44CF-8C11-298331C3DBD3}"/>
                    </a:ext>
                  </a:extLst>
                </p:cNvPr>
                <p:cNvCxnSpPr/>
                <p:nvPr/>
              </p:nvCxnSpPr>
              <p:spPr>
                <a:xfrm flipH="1">
                  <a:off x="3657600" y="3987404"/>
                  <a:ext cx="282575" cy="0"/>
                </a:xfrm>
                <a:prstGeom prst="line">
                  <a:avLst/>
                </a:prstGeom>
                <a:ln w="15875">
                  <a:solidFill>
                    <a:srgbClr val="DADADA"/>
                  </a:solidFill>
                </a:ln>
              </p:spPr>
              <p:style>
                <a:lnRef idx="1">
                  <a:schemeClr val="accent5"/>
                </a:lnRef>
                <a:fillRef idx="0">
                  <a:schemeClr val="accent5"/>
                </a:fillRef>
                <a:effectRef idx="0">
                  <a:schemeClr val="accent5"/>
                </a:effectRef>
                <a:fontRef idx="minor">
                  <a:schemeClr val="tx1"/>
                </a:fontRef>
              </p:style>
            </p:cxnSp>
            <p:sp>
              <p:nvSpPr>
                <p:cNvPr id="61" name="椭圆 60">
                  <a:extLst>
                    <a:ext uri="{FF2B5EF4-FFF2-40B4-BE49-F238E27FC236}">
                      <a16:creationId xmlns:a16="http://schemas.microsoft.com/office/drawing/2014/main" id="{C757F6CE-AFD6-472E-BEE9-281D0934F78D}"/>
                    </a:ext>
                  </a:extLst>
                </p:cNvPr>
                <p:cNvSpPr/>
                <p:nvPr/>
              </p:nvSpPr>
              <p:spPr>
                <a:xfrm>
                  <a:off x="3623788" y="3964544"/>
                  <a:ext cx="45719" cy="45719"/>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0" name="矩形 9">
            <a:extLst>
              <a:ext uri="{FF2B5EF4-FFF2-40B4-BE49-F238E27FC236}">
                <a16:creationId xmlns:a16="http://schemas.microsoft.com/office/drawing/2014/main" id="{0514A960-5608-47E4-8000-DA42CB32CA66}"/>
              </a:ext>
            </a:extLst>
          </p:cNvPr>
          <p:cNvSpPr/>
          <p:nvPr/>
        </p:nvSpPr>
        <p:spPr>
          <a:xfrm>
            <a:off x="2744414" y="3209619"/>
            <a:ext cx="9238756" cy="235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C054BF73-CBB3-41BE-A75B-A1DF31DAABC5}"/>
              </a:ext>
            </a:extLst>
          </p:cNvPr>
          <p:cNvSpPr/>
          <p:nvPr/>
        </p:nvSpPr>
        <p:spPr>
          <a:xfrm>
            <a:off x="126673" y="3193917"/>
            <a:ext cx="2327520" cy="2350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990E049-6246-49E1-861A-B4709F1B9ABD}"/>
              </a:ext>
            </a:extLst>
          </p:cNvPr>
          <p:cNvSpPr/>
          <p:nvPr/>
        </p:nvSpPr>
        <p:spPr>
          <a:xfrm>
            <a:off x="440304" y="3686480"/>
            <a:ext cx="853122" cy="853123"/>
          </a:xfrm>
          <a:prstGeom prst="ellipse">
            <a:avLst/>
          </a:prstGeom>
          <a:solidFill>
            <a:srgbClr val="D1ADB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1100" b="1" dirty="0">
                <a:latin typeface="Arial" panose="020B0604020202020204" pitchFamily="34" charset="0"/>
                <a:ea typeface="微软雅黑" panose="020B0503020204020204" pitchFamily="34" charset="-122"/>
                <a:cs typeface="+mn-ea"/>
                <a:sym typeface="Arial" panose="020B0604020202020204" pitchFamily="34" charset="0"/>
              </a:rPr>
              <a:t>云计算</a:t>
            </a:r>
          </a:p>
        </p:txBody>
      </p:sp>
      <p:sp>
        <p:nvSpPr>
          <p:cNvPr id="73" name="椭圆 72">
            <a:extLst>
              <a:ext uri="{FF2B5EF4-FFF2-40B4-BE49-F238E27FC236}">
                <a16:creationId xmlns:a16="http://schemas.microsoft.com/office/drawing/2014/main" id="{C850E8CF-EB5C-4C93-BC4A-FBB685047CB5}"/>
              </a:ext>
            </a:extLst>
          </p:cNvPr>
          <p:cNvSpPr/>
          <p:nvPr/>
        </p:nvSpPr>
        <p:spPr>
          <a:xfrm>
            <a:off x="1194408" y="3705547"/>
            <a:ext cx="853122" cy="853123"/>
          </a:xfrm>
          <a:prstGeom prst="ellipse">
            <a:avLst/>
          </a:prstGeom>
          <a:solidFill>
            <a:schemeClr val="tx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zh-CN" sz="1100" b="1" dirty="0">
                <a:latin typeface="Arial" panose="020B0604020202020204" pitchFamily="34" charset="0"/>
                <a:ea typeface="微软雅黑" panose="020B0503020204020204" pitchFamily="34" charset="-122"/>
                <a:cs typeface="+mn-ea"/>
                <a:sym typeface="Arial" panose="020B0604020202020204" pitchFamily="34" charset="0"/>
              </a:rPr>
              <a:t>5G</a:t>
            </a:r>
            <a:endParaRPr lang="zh-CN" altLang="en-US" sz="11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椭圆 75">
            <a:extLst>
              <a:ext uri="{FF2B5EF4-FFF2-40B4-BE49-F238E27FC236}">
                <a16:creationId xmlns:a16="http://schemas.microsoft.com/office/drawing/2014/main" id="{4D36D1AE-512F-471B-A5C9-54BE87BF54BD}"/>
              </a:ext>
            </a:extLst>
          </p:cNvPr>
          <p:cNvSpPr/>
          <p:nvPr/>
        </p:nvSpPr>
        <p:spPr>
          <a:xfrm>
            <a:off x="424989" y="5759201"/>
            <a:ext cx="853122" cy="853123"/>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1100" b="1" dirty="0">
                <a:latin typeface="Arial" panose="020B0604020202020204" pitchFamily="34" charset="0"/>
                <a:ea typeface="微软雅黑" panose="020B0503020204020204" pitchFamily="34" charset="-122"/>
                <a:cs typeface="+mn-ea"/>
                <a:sym typeface="Arial" panose="020B0604020202020204" pitchFamily="34" charset="0"/>
              </a:rPr>
              <a:t>自动化</a:t>
            </a:r>
          </a:p>
        </p:txBody>
      </p:sp>
      <p:sp>
        <p:nvSpPr>
          <p:cNvPr id="77" name="椭圆 76">
            <a:extLst>
              <a:ext uri="{FF2B5EF4-FFF2-40B4-BE49-F238E27FC236}">
                <a16:creationId xmlns:a16="http://schemas.microsoft.com/office/drawing/2014/main" id="{9B0C2692-B6ED-4AE0-862F-055FB0A13210}"/>
              </a:ext>
            </a:extLst>
          </p:cNvPr>
          <p:cNvSpPr/>
          <p:nvPr/>
        </p:nvSpPr>
        <p:spPr>
          <a:xfrm>
            <a:off x="1179093" y="5778268"/>
            <a:ext cx="853122" cy="853123"/>
          </a:xfrm>
          <a:prstGeom prst="ellipse">
            <a:avLst/>
          </a:prstGeom>
          <a:solidFill>
            <a:srgbClr val="9A000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1100" b="1" dirty="0">
                <a:latin typeface="Arial" panose="020B0604020202020204" pitchFamily="34" charset="0"/>
                <a:ea typeface="微软雅黑" panose="020B0503020204020204" pitchFamily="34" charset="-122"/>
                <a:cs typeface="+mn-ea"/>
                <a:sym typeface="Arial" panose="020B0604020202020204" pitchFamily="34" charset="0"/>
              </a:rPr>
              <a:t>大数据</a:t>
            </a:r>
          </a:p>
        </p:txBody>
      </p:sp>
      <p:cxnSp>
        <p:nvCxnSpPr>
          <p:cNvPr id="78" name="直接连接符 77">
            <a:extLst>
              <a:ext uri="{FF2B5EF4-FFF2-40B4-BE49-F238E27FC236}">
                <a16:creationId xmlns:a16="http://schemas.microsoft.com/office/drawing/2014/main" id="{D1855C92-A017-4D3A-B80E-3D48FDD9CA64}"/>
              </a:ext>
            </a:extLst>
          </p:cNvPr>
          <p:cNvCxnSpPr/>
          <p:nvPr/>
        </p:nvCxnSpPr>
        <p:spPr>
          <a:xfrm>
            <a:off x="1399356" y="2749014"/>
            <a:ext cx="8752705" cy="0"/>
          </a:xfrm>
          <a:prstGeom prst="line">
            <a:avLst/>
          </a:prstGeom>
          <a:ln w="38100">
            <a:solidFill>
              <a:srgbClr val="A6A6A6"/>
            </a:solidFill>
          </a:ln>
        </p:spPr>
        <p:style>
          <a:lnRef idx="1">
            <a:schemeClr val="accent1"/>
          </a:lnRef>
          <a:fillRef idx="0">
            <a:schemeClr val="accent1"/>
          </a:fillRef>
          <a:effectRef idx="0">
            <a:schemeClr val="accent1"/>
          </a:effectRef>
          <a:fontRef idx="minor">
            <a:schemeClr val="tx1"/>
          </a:fontRef>
        </p:style>
      </p:cxnSp>
      <p:sp>
        <p:nvSpPr>
          <p:cNvPr id="79" name="椭圆 78">
            <a:extLst>
              <a:ext uri="{FF2B5EF4-FFF2-40B4-BE49-F238E27FC236}">
                <a16:creationId xmlns:a16="http://schemas.microsoft.com/office/drawing/2014/main" id="{8D7144A5-29CF-4A93-A6D9-7D3B7147DF96}"/>
              </a:ext>
            </a:extLst>
          </p:cNvPr>
          <p:cNvSpPr/>
          <p:nvPr/>
        </p:nvSpPr>
        <p:spPr>
          <a:xfrm>
            <a:off x="2793887" y="2651966"/>
            <a:ext cx="194096" cy="194096"/>
          </a:xfrm>
          <a:prstGeom prst="ellips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椭圆 79">
            <a:extLst>
              <a:ext uri="{FF2B5EF4-FFF2-40B4-BE49-F238E27FC236}">
                <a16:creationId xmlns:a16="http://schemas.microsoft.com/office/drawing/2014/main" id="{53084935-C98A-41EA-984F-D08D650B48A6}"/>
              </a:ext>
            </a:extLst>
          </p:cNvPr>
          <p:cNvSpPr/>
          <p:nvPr/>
        </p:nvSpPr>
        <p:spPr>
          <a:xfrm>
            <a:off x="4310453" y="2651966"/>
            <a:ext cx="194096" cy="1940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椭圆 80">
            <a:extLst>
              <a:ext uri="{FF2B5EF4-FFF2-40B4-BE49-F238E27FC236}">
                <a16:creationId xmlns:a16="http://schemas.microsoft.com/office/drawing/2014/main" id="{46D181FA-D66C-4E0B-8CF8-448DA9450ACD}"/>
              </a:ext>
            </a:extLst>
          </p:cNvPr>
          <p:cNvSpPr/>
          <p:nvPr/>
        </p:nvSpPr>
        <p:spPr>
          <a:xfrm>
            <a:off x="5834432" y="2651966"/>
            <a:ext cx="194096" cy="194096"/>
          </a:xfrm>
          <a:prstGeom prst="ellips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椭圆 81">
            <a:extLst>
              <a:ext uri="{FF2B5EF4-FFF2-40B4-BE49-F238E27FC236}">
                <a16:creationId xmlns:a16="http://schemas.microsoft.com/office/drawing/2014/main" id="{B26812A9-2957-44AE-80BD-11C286197CEE}"/>
              </a:ext>
            </a:extLst>
          </p:cNvPr>
          <p:cNvSpPr/>
          <p:nvPr/>
        </p:nvSpPr>
        <p:spPr>
          <a:xfrm>
            <a:off x="7358411" y="2651966"/>
            <a:ext cx="194096" cy="1940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椭圆 82">
            <a:extLst>
              <a:ext uri="{FF2B5EF4-FFF2-40B4-BE49-F238E27FC236}">
                <a16:creationId xmlns:a16="http://schemas.microsoft.com/office/drawing/2014/main" id="{815FF8B9-F25B-47D9-A33E-A660923C2AB1}"/>
              </a:ext>
            </a:extLst>
          </p:cNvPr>
          <p:cNvSpPr/>
          <p:nvPr/>
        </p:nvSpPr>
        <p:spPr>
          <a:xfrm>
            <a:off x="8898573" y="2651966"/>
            <a:ext cx="194096" cy="194096"/>
          </a:xfrm>
          <a:prstGeom prst="ellips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85" name="直接连接符 84">
            <a:extLst>
              <a:ext uri="{FF2B5EF4-FFF2-40B4-BE49-F238E27FC236}">
                <a16:creationId xmlns:a16="http://schemas.microsoft.com/office/drawing/2014/main" id="{CE6A597E-52D9-470C-8F62-5C97ABB4EDE7}"/>
              </a:ext>
            </a:extLst>
          </p:cNvPr>
          <p:cNvCxnSpPr/>
          <p:nvPr/>
        </p:nvCxnSpPr>
        <p:spPr>
          <a:xfrm>
            <a:off x="8974656" y="2091092"/>
            <a:ext cx="0" cy="341971"/>
          </a:xfrm>
          <a:prstGeom prst="line">
            <a:avLst/>
          </a:prstGeom>
          <a:ln w="12700">
            <a:solidFill>
              <a:srgbClr val="9A0001"/>
            </a:solidFill>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CCB3CDA6-9296-48D4-9EF8-68CBC7C94C14}"/>
              </a:ext>
            </a:extLst>
          </p:cNvPr>
          <p:cNvGrpSpPr/>
          <p:nvPr/>
        </p:nvGrpSpPr>
        <p:grpSpPr>
          <a:xfrm>
            <a:off x="1602278" y="1314543"/>
            <a:ext cx="2577313" cy="667406"/>
            <a:chOff x="2407288" y="5291297"/>
            <a:chExt cx="1417952" cy="667406"/>
          </a:xfrm>
        </p:grpSpPr>
        <p:sp>
          <p:nvSpPr>
            <p:cNvPr id="90" name="文本框 89">
              <a:extLst>
                <a:ext uri="{FF2B5EF4-FFF2-40B4-BE49-F238E27FC236}">
                  <a16:creationId xmlns:a16="http://schemas.microsoft.com/office/drawing/2014/main" id="{0F46736E-0522-4F41-BD03-830D7D8DFD09}"/>
                </a:ext>
              </a:extLst>
            </p:cNvPr>
            <p:cNvSpPr txBox="1"/>
            <p:nvPr/>
          </p:nvSpPr>
          <p:spPr>
            <a:xfrm>
              <a:off x="2654214" y="5291297"/>
              <a:ext cx="922008" cy="338554"/>
            </a:xfrm>
            <a:prstGeom prst="rect">
              <a:avLst/>
            </a:prstGeom>
            <a:noFill/>
          </p:spPr>
          <p:txBody>
            <a:bodyPr wrap="square" rtlCol="0">
              <a:spAutoFit/>
            </a:bodyPr>
            <a:lstStyle/>
            <a:p>
              <a:pPr algn="ctr"/>
              <a:r>
                <a:rPr lang="zh-CN" altLang="en-US" sz="16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智能家居</a:t>
              </a:r>
              <a:r>
                <a:rPr lang="en-US" altLang="zh-CN" sz="16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1.0</a:t>
              </a:r>
              <a:endParaRPr lang="zh-CN" altLang="en-US" sz="16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文本框 90">
              <a:extLst>
                <a:ext uri="{FF2B5EF4-FFF2-40B4-BE49-F238E27FC236}">
                  <a16:creationId xmlns:a16="http://schemas.microsoft.com/office/drawing/2014/main" id="{496FAFFF-8F6B-44E3-8AE4-C4865469D119}"/>
                </a:ext>
              </a:extLst>
            </p:cNvPr>
            <p:cNvSpPr txBox="1"/>
            <p:nvPr/>
          </p:nvSpPr>
          <p:spPr>
            <a:xfrm>
              <a:off x="2407288" y="5620149"/>
              <a:ext cx="1417952" cy="338554"/>
            </a:xfrm>
            <a:prstGeom prst="rect">
              <a:avLst/>
            </a:prstGeom>
            <a:noFill/>
          </p:spPr>
          <p:txBody>
            <a:bodyPr wrap="square" rtlCol="0">
              <a:spAutoFit/>
            </a:bodyPr>
            <a:lstStyle/>
            <a:p>
              <a:pPr algn="ct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智能单品设备控制为核心</a:t>
              </a:r>
            </a:p>
          </p:txBody>
        </p:sp>
      </p:grpSp>
      <p:sp>
        <p:nvSpPr>
          <p:cNvPr id="95" name="等腰三角形 94">
            <a:extLst>
              <a:ext uri="{FF2B5EF4-FFF2-40B4-BE49-F238E27FC236}">
                <a16:creationId xmlns:a16="http://schemas.microsoft.com/office/drawing/2014/main" id="{20DDD45F-E894-4374-BF9A-A94A5281D5DC}"/>
              </a:ext>
            </a:extLst>
          </p:cNvPr>
          <p:cNvSpPr/>
          <p:nvPr/>
        </p:nvSpPr>
        <p:spPr>
          <a:xfrm rot="5400000">
            <a:off x="10096310" y="2639018"/>
            <a:ext cx="255194" cy="219994"/>
          </a:xfrm>
          <a:prstGeom prst="triangl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96" name="直接连接符 95">
            <a:extLst>
              <a:ext uri="{FF2B5EF4-FFF2-40B4-BE49-F238E27FC236}">
                <a16:creationId xmlns:a16="http://schemas.microsoft.com/office/drawing/2014/main" id="{20D6ED09-81B2-44B5-8536-7B73E1A7BC1B}"/>
              </a:ext>
            </a:extLst>
          </p:cNvPr>
          <p:cNvCxnSpPr/>
          <p:nvPr/>
        </p:nvCxnSpPr>
        <p:spPr>
          <a:xfrm>
            <a:off x="2889033" y="2091092"/>
            <a:ext cx="0" cy="34197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EB12CD8A-A105-4E87-9860-1798893B68A0}"/>
              </a:ext>
            </a:extLst>
          </p:cNvPr>
          <p:cNvCxnSpPr/>
          <p:nvPr/>
        </p:nvCxnSpPr>
        <p:spPr>
          <a:xfrm>
            <a:off x="5931480" y="2091092"/>
            <a:ext cx="0" cy="341971"/>
          </a:xfrm>
          <a:prstGeom prst="line">
            <a:avLst/>
          </a:prstGeom>
          <a:ln w="12700">
            <a:solidFill>
              <a:srgbClr val="9A0001"/>
            </a:solidFill>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5E6FD990-A6AC-4528-BEC9-256B04F789C2}"/>
              </a:ext>
            </a:extLst>
          </p:cNvPr>
          <p:cNvGrpSpPr/>
          <p:nvPr/>
        </p:nvGrpSpPr>
        <p:grpSpPr>
          <a:xfrm>
            <a:off x="4407501" y="1313832"/>
            <a:ext cx="3073166" cy="913627"/>
            <a:chOff x="2407288" y="5291297"/>
            <a:chExt cx="1417952" cy="913627"/>
          </a:xfrm>
        </p:grpSpPr>
        <p:sp>
          <p:nvSpPr>
            <p:cNvPr id="99" name="文本框 98">
              <a:extLst>
                <a:ext uri="{FF2B5EF4-FFF2-40B4-BE49-F238E27FC236}">
                  <a16:creationId xmlns:a16="http://schemas.microsoft.com/office/drawing/2014/main" id="{EC567D89-312F-4D2D-9FB2-9E60387F02FD}"/>
                </a:ext>
              </a:extLst>
            </p:cNvPr>
            <p:cNvSpPr txBox="1"/>
            <p:nvPr/>
          </p:nvSpPr>
          <p:spPr>
            <a:xfrm>
              <a:off x="2654214" y="5291297"/>
              <a:ext cx="922008" cy="338554"/>
            </a:xfrm>
            <a:prstGeom prst="rect">
              <a:avLst/>
            </a:prstGeom>
            <a:noFill/>
          </p:spPr>
          <p:txBody>
            <a:bodyPr wrap="square" rtlCol="0">
              <a:spAutoFit/>
            </a:bodyPr>
            <a:lstStyle/>
            <a:p>
              <a:pPr algn="ctr"/>
              <a:r>
                <a:rPr lang="zh-CN" altLang="en-US" sz="16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智能家居</a:t>
              </a:r>
              <a:r>
                <a:rPr lang="en-US" altLang="zh-CN" sz="16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2.0</a:t>
              </a:r>
              <a:endParaRPr lang="zh-CN" altLang="en-US" sz="16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文本框 99">
              <a:extLst>
                <a:ext uri="{FF2B5EF4-FFF2-40B4-BE49-F238E27FC236}">
                  <a16:creationId xmlns:a16="http://schemas.microsoft.com/office/drawing/2014/main" id="{B3E2741C-7997-429C-B7B8-7861574A75CB}"/>
                </a:ext>
              </a:extLst>
            </p:cNvPr>
            <p:cNvSpPr txBox="1"/>
            <p:nvPr/>
          </p:nvSpPr>
          <p:spPr>
            <a:xfrm>
              <a:off x="2407288" y="5620149"/>
              <a:ext cx="1417952" cy="584775"/>
            </a:xfrm>
            <a:prstGeom prst="rect">
              <a:avLst/>
            </a:prstGeom>
            <a:noFill/>
          </p:spPr>
          <p:txBody>
            <a:bodyPr wrap="square" rtlCol="0">
              <a:spAutoFit/>
            </a:bodyPr>
            <a:lstStyle/>
            <a:p>
              <a:pPr algn="ct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场景多元化及控制智能化为核心</a:t>
              </a:r>
            </a:p>
          </p:txBody>
        </p:sp>
      </p:grpSp>
      <p:grpSp>
        <p:nvGrpSpPr>
          <p:cNvPr id="101" name="组合 100">
            <a:extLst>
              <a:ext uri="{FF2B5EF4-FFF2-40B4-BE49-F238E27FC236}">
                <a16:creationId xmlns:a16="http://schemas.microsoft.com/office/drawing/2014/main" id="{5AFDD651-9CA8-49DA-ADC6-B88EFB4ED226}"/>
              </a:ext>
            </a:extLst>
          </p:cNvPr>
          <p:cNvGrpSpPr/>
          <p:nvPr/>
        </p:nvGrpSpPr>
        <p:grpSpPr>
          <a:xfrm>
            <a:off x="7696620" y="1304989"/>
            <a:ext cx="2577313" cy="667406"/>
            <a:chOff x="2407288" y="5291297"/>
            <a:chExt cx="1417952" cy="667406"/>
          </a:xfrm>
        </p:grpSpPr>
        <p:sp>
          <p:nvSpPr>
            <p:cNvPr id="102" name="文本框 101">
              <a:extLst>
                <a:ext uri="{FF2B5EF4-FFF2-40B4-BE49-F238E27FC236}">
                  <a16:creationId xmlns:a16="http://schemas.microsoft.com/office/drawing/2014/main" id="{CC45D37A-47FD-4D9E-8F40-6C4D3C368036}"/>
                </a:ext>
              </a:extLst>
            </p:cNvPr>
            <p:cNvSpPr txBox="1"/>
            <p:nvPr/>
          </p:nvSpPr>
          <p:spPr>
            <a:xfrm>
              <a:off x="2654214" y="5291297"/>
              <a:ext cx="922008" cy="338554"/>
            </a:xfrm>
            <a:prstGeom prst="rect">
              <a:avLst/>
            </a:prstGeom>
            <a:noFill/>
          </p:spPr>
          <p:txBody>
            <a:bodyPr wrap="square" rtlCol="0">
              <a:spAutoFit/>
            </a:bodyPr>
            <a:lstStyle/>
            <a:p>
              <a:pPr algn="ctr"/>
              <a:r>
                <a:rPr lang="zh-CN" altLang="en-US" sz="16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智能家居</a:t>
              </a:r>
              <a:r>
                <a:rPr lang="en-US" altLang="zh-CN" sz="16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3.0</a:t>
              </a:r>
              <a:endParaRPr lang="zh-CN" altLang="en-US" sz="16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文本框 102">
              <a:extLst>
                <a:ext uri="{FF2B5EF4-FFF2-40B4-BE49-F238E27FC236}">
                  <a16:creationId xmlns:a16="http://schemas.microsoft.com/office/drawing/2014/main" id="{056B0077-3BDF-475F-AEC1-AFC74E924D3C}"/>
                </a:ext>
              </a:extLst>
            </p:cNvPr>
            <p:cNvSpPr txBox="1"/>
            <p:nvPr/>
          </p:nvSpPr>
          <p:spPr>
            <a:xfrm>
              <a:off x="2407288" y="5620149"/>
              <a:ext cx="1417952" cy="338554"/>
            </a:xfrm>
            <a:prstGeom prst="rect">
              <a:avLst/>
            </a:prstGeom>
            <a:noFill/>
          </p:spPr>
          <p:txBody>
            <a:bodyPr wrap="square" rtlCol="0">
              <a:spAutoFit/>
            </a:bodyPr>
            <a:lstStyle/>
            <a:p>
              <a:pPr algn="ctr"/>
              <a:r>
                <a:rPr lang="zh-CN" altLang="en-US" sz="1600" b="1" dirty="0">
                  <a:latin typeface="Arial" panose="020B0604020202020204" pitchFamily="34" charset="0"/>
                  <a:ea typeface="微软雅黑" panose="020B0503020204020204" pitchFamily="34" charset="-122"/>
                  <a:cs typeface="+mn-ea"/>
                  <a:sym typeface="Arial" panose="020B0604020202020204" pitchFamily="34" charset="0"/>
                </a:rPr>
                <a:t>统一人工智能中枢</a:t>
              </a:r>
            </a:p>
          </p:txBody>
        </p:sp>
      </p:grpSp>
      <p:sp>
        <p:nvSpPr>
          <p:cNvPr id="104" name="矩形: 单圆角 103">
            <a:extLst>
              <a:ext uri="{FF2B5EF4-FFF2-40B4-BE49-F238E27FC236}">
                <a16:creationId xmlns:a16="http://schemas.microsoft.com/office/drawing/2014/main" id="{BAD8D570-5E9C-4BA8-B020-58AC64BF9873}"/>
              </a:ext>
            </a:extLst>
          </p:cNvPr>
          <p:cNvSpPr/>
          <p:nvPr/>
        </p:nvSpPr>
        <p:spPr>
          <a:xfrm>
            <a:off x="10392299" y="3987548"/>
            <a:ext cx="1210586" cy="338554"/>
          </a:xfrm>
          <a:prstGeom prst="round1Rect">
            <a:avLst>
              <a:gd name="adj" fmla="val 50000"/>
            </a:avLst>
          </a:prstGeom>
          <a:solidFill>
            <a:srgbClr val="9E091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隐私保护</a:t>
            </a:r>
          </a:p>
        </p:txBody>
      </p:sp>
      <p:sp>
        <p:nvSpPr>
          <p:cNvPr id="105" name="矩形: 单圆角 104">
            <a:extLst>
              <a:ext uri="{FF2B5EF4-FFF2-40B4-BE49-F238E27FC236}">
                <a16:creationId xmlns:a16="http://schemas.microsoft.com/office/drawing/2014/main" id="{7C88A395-6A0B-46E3-B5D6-6A69955146C5}"/>
              </a:ext>
            </a:extLst>
          </p:cNvPr>
          <p:cNvSpPr/>
          <p:nvPr/>
        </p:nvSpPr>
        <p:spPr>
          <a:xfrm>
            <a:off x="10392299" y="4618740"/>
            <a:ext cx="1210586" cy="338554"/>
          </a:xfrm>
          <a:prstGeom prst="round1Rect">
            <a:avLst>
              <a:gd name="adj" fmla="val 50000"/>
            </a:avLst>
          </a:prstGeom>
          <a:solidFill>
            <a:srgbClr val="9E091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智能控制</a:t>
            </a:r>
          </a:p>
        </p:txBody>
      </p:sp>
      <p:sp>
        <p:nvSpPr>
          <p:cNvPr id="106" name="矩形: 单圆角 105">
            <a:extLst>
              <a:ext uri="{FF2B5EF4-FFF2-40B4-BE49-F238E27FC236}">
                <a16:creationId xmlns:a16="http://schemas.microsoft.com/office/drawing/2014/main" id="{55EFCA6E-7A21-424F-8D80-A085BBFFE172}"/>
              </a:ext>
            </a:extLst>
          </p:cNvPr>
          <p:cNvSpPr/>
          <p:nvPr/>
        </p:nvSpPr>
        <p:spPr>
          <a:xfrm>
            <a:off x="10392299" y="5271651"/>
            <a:ext cx="1210586" cy="338554"/>
          </a:xfrm>
          <a:prstGeom prst="round1Rect">
            <a:avLst>
              <a:gd name="adj" fmla="val 50000"/>
            </a:avLst>
          </a:prstGeom>
          <a:solidFill>
            <a:srgbClr val="9E091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智能交互</a:t>
            </a:r>
          </a:p>
        </p:txBody>
      </p:sp>
      <p:sp>
        <p:nvSpPr>
          <p:cNvPr id="107" name="矩形: 单圆角 106">
            <a:extLst>
              <a:ext uri="{FF2B5EF4-FFF2-40B4-BE49-F238E27FC236}">
                <a16:creationId xmlns:a16="http://schemas.microsoft.com/office/drawing/2014/main" id="{F7414E50-ED7B-4DBC-9F21-59AD740D86C2}"/>
              </a:ext>
            </a:extLst>
          </p:cNvPr>
          <p:cNvSpPr/>
          <p:nvPr/>
        </p:nvSpPr>
        <p:spPr>
          <a:xfrm>
            <a:off x="10392299" y="5924562"/>
            <a:ext cx="1210586" cy="338554"/>
          </a:xfrm>
          <a:prstGeom prst="round1Rect">
            <a:avLst>
              <a:gd name="adj" fmla="val 50000"/>
            </a:avLst>
          </a:prstGeom>
          <a:solidFill>
            <a:srgbClr val="9E091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智能导引</a:t>
            </a:r>
          </a:p>
        </p:txBody>
      </p:sp>
      <p:pic>
        <p:nvPicPr>
          <p:cNvPr id="114" name="图片 113" descr="图标&#10;&#10;描述已自动生成">
            <a:extLst>
              <a:ext uri="{FF2B5EF4-FFF2-40B4-BE49-F238E27FC236}">
                <a16:creationId xmlns:a16="http://schemas.microsoft.com/office/drawing/2014/main" id="{FFA87309-4C81-4D65-9621-01D7FF34C622}"/>
              </a:ext>
            </a:extLst>
          </p:cNvPr>
          <p:cNvPicPr>
            <a:picLocks noChangeAspect="1"/>
          </p:cNvPicPr>
          <p:nvPr/>
        </p:nvPicPr>
        <p:blipFill>
          <a:blip r:embed="rId4"/>
          <a:stretch>
            <a:fillRect/>
          </a:stretch>
        </p:blipFill>
        <p:spPr>
          <a:xfrm>
            <a:off x="9914185" y="5271651"/>
            <a:ext cx="320331" cy="320331"/>
          </a:xfrm>
          <a:prstGeom prst="rect">
            <a:avLst/>
          </a:prstGeom>
        </p:spPr>
      </p:pic>
      <p:pic>
        <p:nvPicPr>
          <p:cNvPr id="116" name="图片 115" descr="黑白色的标志&#10;&#10;中度可信度描述已自动生成">
            <a:extLst>
              <a:ext uri="{FF2B5EF4-FFF2-40B4-BE49-F238E27FC236}">
                <a16:creationId xmlns:a16="http://schemas.microsoft.com/office/drawing/2014/main" id="{AE821696-FCA9-4766-BE13-2D63E3AB6C42}"/>
              </a:ext>
            </a:extLst>
          </p:cNvPr>
          <p:cNvPicPr>
            <a:picLocks noChangeAspect="1"/>
          </p:cNvPicPr>
          <p:nvPr/>
        </p:nvPicPr>
        <p:blipFill>
          <a:blip r:embed="rId5"/>
          <a:stretch>
            <a:fillRect/>
          </a:stretch>
        </p:blipFill>
        <p:spPr>
          <a:xfrm>
            <a:off x="9901707" y="5919809"/>
            <a:ext cx="378080" cy="378080"/>
          </a:xfrm>
          <a:prstGeom prst="rect">
            <a:avLst/>
          </a:prstGeom>
        </p:spPr>
      </p:pic>
      <p:pic>
        <p:nvPicPr>
          <p:cNvPr id="118" name="图片 117" descr="在标志上&#10;&#10;中度可信度描述已自动生成">
            <a:extLst>
              <a:ext uri="{FF2B5EF4-FFF2-40B4-BE49-F238E27FC236}">
                <a16:creationId xmlns:a16="http://schemas.microsoft.com/office/drawing/2014/main" id="{45E7B41C-F79B-48E8-B1DE-7E6BC1E7289B}"/>
              </a:ext>
            </a:extLst>
          </p:cNvPr>
          <p:cNvPicPr>
            <a:picLocks noChangeAspect="1"/>
          </p:cNvPicPr>
          <p:nvPr/>
        </p:nvPicPr>
        <p:blipFill>
          <a:blip r:embed="rId6"/>
          <a:stretch>
            <a:fillRect/>
          </a:stretch>
        </p:blipFill>
        <p:spPr>
          <a:xfrm>
            <a:off x="9914185" y="4010547"/>
            <a:ext cx="320331" cy="320331"/>
          </a:xfrm>
          <a:prstGeom prst="rect">
            <a:avLst/>
          </a:prstGeom>
        </p:spPr>
      </p:pic>
      <p:pic>
        <p:nvPicPr>
          <p:cNvPr id="120" name="图片 119" descr="图标&#10;&#10;描述已自动生成">
            <a:extLst>
              <a:ext uri="{FF2B5EF4-FFF2-40B4-BE49-F238E27FC236}">
                <a16:creationId xmlns:a16="http://schemas.microsoft.com/office/drawing/2014/main" id="{2F5AE43A-F9AA-48F7-B1E2-30FD2A5DAB95}"/>
              </a:ext>
            </a:extLst>
          </p:cNvPr>
          <p:cNvPicPr>
            <a:picLocks noChangeAspect="1"/>
          </p:cNvPicPr>
          <p:nvPr/>
        </p:nvPicPr>
        <p:blipFill>
          <a:blip r:embed="rId7"/>
          <a:stretch>
            <a:fillRect/>
          </a:stretch>
        </p:blipFill>
        <p:spPr>
          <a:xfrm>
            <a:off x="9883632" y="4597299"/>
            <a:ext cx="381435" cy="381435"/>
          </a:xfrm>
          <a:prstGeom prst="rect">
            <a:avLst/>
          </a:prstGeom>
        </p:spPr>
      </p:pic>
      <p:sp>
        <p:nvSpPr>
          <p:cNvPr id="121" name="矩形 120">
            <a:extLst>
              <a:ext uri="{FF2B5EF4-FFF2-40B4-BE49-F238E27FC236}">
                <a16:creationId xmlns:a16="http://schemas.microsoft.com/office/drawing/2014/main" id="{2DF5EE22-4B5E-46CD-AF38-6375A5D45C9B}"/>
              </a:ext>
            </a:extLst>
          </p:cNvPr>
          <p:cNvSpPr/>
          <p:nvPr/>
        </p:nvSpPr>
        <p:spPr>
          <a:xfrm>
            <a:off x="9716959" y="3785521"/>
            <a:ext cx="2203406" cy="2778733"/>
          </a:xfrm>
          <a:prstGeom prst="rect">
            <a:avLst/>
          </a:prstGeom>
          <a:noFill/>
          <a:ln w="158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748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02</a:t>
            </a:r>
            <a:endParaRPr lang="zh-CN" altLang="en-US" dirty="0">
              <a:sym typeface="Arial" panose="020B0604020202020204" pitchFamily="34" charset="0"/>
            </a:endParaRPr>
          </a:p>
        </p:txBody>
      </p:sp>
      <p:sp>
        <p:nvSpPr>
          <p:cNvPr id="19" name="文本占位符 18"/>
          <p:cNvSpPr>
            <a:spLocks noGrp="1"/>
          </p:cNvSpPr>
          <p:nvPr>
            <p:ph type="body" sz="quarter" idx="11"/>
          </p:nvPr>
        </p:nvSpPr>
        <p:spPr>
          <a:xfrm>
            <a:off x="775431" y="3494020"/>
            <a:ext cx="7299999" cy="887667"/>
          </a:xfrm>
        </p:spPr>
        <p:txBody>
          <a:bodyPr/>
          <a:lstStyle/>
          <a:p>
            <a:r>
              <a:rPr lang="zh-CN" altLang="en-US" dirty="0">
                <a:sym typeface="Arial" panose="020B0604020202020204" pitchFamily="34" charset="0"/>
              </a:rPr>
              <a:t>智能语音控制交互</a:t>
            </a:r>
          </a:p>
          <a:p>
            <a:endParaRPr lang="zh-CN" altLang="en-US" dirty="0">
              <a:sym typeface="Arial" panose="020B0604020202020204" pitchFamily="34" charset="0"/>
            </a:endParaRPr>
          </a:p>
        </p:txBody>
      </p:sp>
      <p:pic>
        <p:nvPicPr>
          <p:cNvPr id="2" name="图片 1">
            <a:extLst>
              <a:ext uri="{FF2B5EF4-FFF2-40B4-BE49-F238E27FC236}">
                <a16:creationId xmlns:a16="http://schemas.microsoft.com/office/drawing/2014/main" id="{E4BFF71E-DB23-4055-81C4-63748BAB8AB2}"/>
              </a:ext>
            </a:extLst>
          </p:cNvPr>
          <p:cNvPicPr>
            <a:picLocks noChangeAspect="1"/>
          </p:cNvPicPr>
          <p:nvPr/>
        </p:nvPicPr>
        <p:blipFill>
          <a:blip r:embed="rId3"/>
          <a:stretch>
            <a:fillRect/>
          </a:stretch>
        </p:blipFill>
        <p:spPr>
          <a:xfrm>
            <a:off x="0" y="1760548"/>
            <a:ext cx="12192000" cy="3336904"/>
          </a:xfrm>
          <a:prstGeom prst="rect">
            <a:avLst/>
          </a:prstGeom>
        </p:spPr>
      </p:pic>
      <p:sp>
        <p:nvSpPr>
          <p:cNvPr id="5" name="文本占位符 12">
            <a:extLst>
              <a:ext uri="{FF2B5EF4-FFF2-40B4-BE49-F238E27FC236}">
                <a16:creationId xmlns:a16="http://schemas.microsoft.com/office/drawing/2014/main" id="{AFB2B901-24A9-4844-A8F7-D95064606E27}"/>
              </a:ext>
            </a:extLst>
          </p:cNvPr>
          <p:cNvSpPr txBox="1">
            <a:spLocks/>
          </p:cNvSpPr>
          <p:nvPr/>
        </p:nvSpPr>
        <p:spPr>
          <a:xfrm>
            <a:off x="2465501" y="2552244"/>
            <a:ext cx="5716686" cy="707886"/>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ym typeface="Arial" panose="020B0604020202020204" pitchFamily="34" charset="0"/>
              </a:rPr>
              <a:t>02</a:t>
            </a:r>
            <a:endParaRPr lang="en-US" dirty="0">
              <a:sym typeface="Arial" panose="020B0604020202020204" pitchFamily="34" charset="0"/>
            </a:endParaRPr>
          </a:p>
        </p:txBody>
      </p:sp>
      <p:sp>
        <p:nvSpPr>
          <p:cNvPr id="6" name="文本占位符 18">
            <a:extLst>
              <a:ext uri="{FF2B5EF4-FFF2-40B4-BE49-F238E27FC236}">
                <a16:creationId xmlns:a16="http://schemas.microsoft.com/office/drawing/2014/main" id="{C93BF8FB-39B8-4FC8-81DF-17F5BB99C153}"/>
              </a:ext>
            </a:extLst>
          </p:cNvPr>
          <p:cNvSpPr txBox="1">
            <a:spLocks/>
          </p:cNvSpPr>
          <p:nvPr/>
        </p:nvSpPr>
        <p:spPr>
          <a:xfrm>
            <a:off x="882188" y="3684327"/>
            <a:ext cx="7299999" cy="8876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ym typeface="Arial" panose="020B0604020202020204" pitchFamily="34" charset="0"/>
              </a:rPr>
              <a:t>智能语音控制交互</a:t>
            </a:r>
          </a:p>
          <a:p>
            <a:endParaRPr lang="zh-CN" altLang="en-US" dirty="0">
              <a:sym typeface="Arial" panose="020B0604020202020204" pitchFamily="34" charset="0"/>
            </a:endParaRPr>
          </a:p>
        </p:txBody>
      </p:sp>
      <p:pic>
        <p:nvPicPr>
          <p:cNvPr id="7" name="图片 6" descr="卡通人物&#10;&#10;中度可信度描述已自动生成">
            <a:extLst>
              <a:ext uri="{FF2B5EF4-FFF2-40B4-BE49-F238E27FC236}">
                <a16:creationId xmlns:a16="http://schemas.microsoft.com/office/drawing/2014/main" id="{212092C4-8161-4305-9342-0617B90666CA}"/>
              </a:ext>
            </a:extLst>
          </p:cNvPr>
          <p:cNvPicPr>
            <a:picLocks noChangeAspect="1"/>
          </p:cNvPicPr>
          <p:nvPr/>
        </p:nvPicPr>
        <p:blipFill>
          <a:blip r:embed="rId4"/>
          <a:stretch>
            <a:fillRect/>
          </a:stretch>
        </p:blipFill>
        <p:spPr>
          <a:xfrm>
            <a:off x="436107" y="281382"/>
            <a:ext cx="2209619" cy="5037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 name="标题 32"/>
          <p:cNvSpPr>
            <a:spLocks noGrp="1"/>
          </p:cNvSpPr>
          <p:nvPr>
            <p:ph type="title"/>
          </p:nvPr>
        </p:nvSpPr>
        <p:spPr>
          <a:xfrm>
            <a:off x="217626" y="193467"/>
            <a:ext cx="9056851" cy="617518"/>
          </a:xfrm>
        </p:spPr>
        <p:txBody>
          <a:bodyPr>
            <a:normAutofit/>
          </a:bodyPr>
          <a:lstStyle/>
          <a:p>
            <a:r>
              <a:rPr lang="en-US" altLang="zh-CN" dirty="0">
                <a:sym typeface="Arial" panose="020B0604020202020204" pitchFamily="34" charset="0"/>
              </a:rPr>
              <a:t>2.1</a:t>
            </a:r>
            <a:r>
              <a:rPr lang="zh-CN" altLang="en-US" dirty="0">
                <a:sym typeface="Arial" panose="020B0604020202020204" pitchFamily="34" charset="0"/>
              </a:rPr>
              <a:t> </a:t>
            </a:r>
            <a:r>
              <a:rPr lang="en-US" altLang="zh-CN" dirty="0">
                <a:sym typeface="Arial" panose="020B0604020202020204" pitchFamily="34" charset="0"/>
              </a:rPr>
              <a:t> </a:t>
            </a:r>
            <a:r>
              <a:rPr lang="zh-CN" altLang="en-US" dirty="0">
                <a:sym typeface="Arial" panose="020B0604020202020204" pitchFamily="34" charset="0"/>
              </a:rPr>
              <a:t>智能语音控制交互 </a:t>
            </a:r>
            <a:r>
              <a:rPr lang="en-US" altLang="zh-CN" dirty="0">
                <a:sym typeface="Arial" panose="020B0604020202020204" pitchFamily="34" charset="0"/>
              </a:rPr>
              <a:t>– </a:t>
            </a:r>
            <a:r>
              <a:rPr lang="zh-CN" altLang="en-US" sz="2400" dirty="0">
                <a:sym typeface="Arial" panose="020B0604020202020204" pitchFamily="34" charset="0"/>
              </a:rPr>
              <a:t>相关挑战</a:t>
            </a:r>
            <a:endParaRPr lang="zh-CN" altLang="en-US" dirty="0">
              <a:sym typeface="Arial" panose="020B0604020202020204" pitchFamily="34" charset="0"/>
            </a:endParaRPr>
          </a:p>
        </p:txBody>
      </p:sp>
      <p:sp>
        <p:nvSpPr>
          <p:cNvPr id="34" name="文本占位符 33"/>
          <p:cNvSpPr>
            <a:spLocks noGrp="1"/>
          </p:cNvSpPr>
          <p:nvPr>
            <p:ph type="body" sz="quarter" idx="10"/>
          </p:nvPr>
        </p:nvSpPr>
        <p:spPr>
          <a:xfrm>
            <a:off x="253115" y="6016019"/>
            <a:ext cx="5141727" cy="560143"/>
          </a:xfrm>
        </p:spPr>
        <p:txBody>
          <a:bodyPr>
            <a:normAutofit/>
          </a:bodyPr>
          <a:lstStyle/>
          <a:p>
            <a:r>
              <a:rPr lang="zh-CN" altLang="en-US" sz="1800" dirty="0">
                <a:sym typeface="Arial" panose="020B0604020202020204" pitchFamily="34" charset="0"/>
              </a:rPr>
              <a:t>其他问题：数据量不足、数据隐私保护问题</a:t>
            </a:r>
            <a:endParaRPr lang="en-US" altLang="zh-CN" sz="1800" dirty="0">
              <a:sym typeface="Arial" panose="020B0604020202020204" pitchFamily="34" charset="0"/>
            </a:endParaRPr>
          </a:p>
          <a:p>
            <a:pPr marL="0" indent="0">
              <a:buNone/>
            </a:pPr>
            <a:endParaRPr lang="zh-CN" altLang="en-US" dirty="0">
              <a:sym typeface="Arial" panose="020B0604020202020204" pitchFamily="34" charset="0"/>
            </a:endParaRPr>
          </a:p>
        </p:txBody>
      </p:sp>
      <p:sp>
        <p:nvSpPr>
          <p:cNvPr id="17" name="矩形 16"/>
          <p:cNvSpPr/>
          <p:nvPr/>
        </p:nvSpPr>
        <p:spPr>
          <a:xfrm>
            <a:off x="7761103" y="1342636"/>
            <a:ext cx="1164407" cy="377020"/>
          </a:xfrm>
          <a:prstGeom prst="rect">
            <a:avLst/>
          </a:prstGeom>
        </p:spPr>
        <p:txBody>
          <a:bodyPr wrap="none" lIns="68573" tIns="34287" rIns="68573" bIns="34287">
            <a:spAutoFit/>
          </a:bodyPr>
          <a:lstStyle/>
          <a:p>
            <a:pPr algn="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语音分离</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矩形 17"/>
          <p:cNvSpPr/>
          <p:nvPr/>
        </p:nvSpPr>
        <p:spPr>
          <a:xfrm>
            <a:off x="7761103" y="3819330"/>
            <a:ext cx="1164407" cy="377020"/>
          </a:xfrm>
          <a:prstGeom prst="rect">
            <a:avLst/>
          </a:prstGeom>
        </p:spPr>
        <p:txBody>
          <a:bodyPr wrap="none" lIns="68573" tIns="34287" rIns="68573" bIns="34287">
            <a:spAutoFit/>
          </a:bodyPr>
          <a:lstStyle/>
          <a:p>
            <a:pPr algn="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语音唤醒</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矩形 18"/>
          <p:cNvSpPr/>
          <p:nvPr/>
        </p:nvSpPr>
        <p:spPr>
          <a:xfrm>
            <a:off x="2752977" y="2180038"/>
            <a:ext cx="1229682" cy="377020"/>
          </a:xfrm>
          <a:prstGeom prst="rect">
            <a:avLst/>
          </a:prstGeom>
        </p:spPr>
        <p:txBody>
          <a:bodyPr wrap="square" lIns="68573" tIns="34287" rIns="68573" bIns="34287">
            <a:spAutoFit/>
          </a:bodyPr>
          <a:lstStyle/>
          <a:p>
            <a:pPr algn="r"/>
            <a:r>
              <a:rPr lang="zh-CN" altLang="en-US"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语音识别</a:t>
            </a:r>
            <a:endParaRPr lang="en-US" altLang="zh-CN" sz="20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等腰三角形 19"/>
          <p:cNvSpPr>
            <a:spLocks noChangeAspect="1" noChangeArrowheads="1"/>
          </p:cNvSpPr>
          <p:nvPr/>
        </p:nvSpPr>
        <p:spPr bwMode="auto">
          <a:xfrm rot="5400000" flipV="1">
            <a:off x="7240661" y="2059038"/>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等腰三角形 18"/>
          <p:cNvSpPr>
            <a:spLocks noChangeAspect="1" noChangeArrowheads="1"/>
          </p:cNvSpPr>
          <p:nvPr/>
        </p:nvSpPr>
        <p:spPr bwMode="auto">
          <a:xfrm rot="5400000" flipV="1">
            <a:off x="7240661" y="4504906"/>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等腰三角形 18"/>
          <p:cNvSpPr>
            <a:spLocks noChangeAspect="1" noChangeArrowheads="1"/>
          </p:cNvSpPr>
          <p:nvPr/>
        </p:nvSpPr>
        <p:spPr bwMode="auto">
          <a:xfrm rot="16200000" flipH="1" flipV="1">
            <a:off x="4183759" y="3369404"/>
            <a:ext cx="238204" cy="205414"/>
          </a:xfrm>
          <a:prstGeom prst="triangle">
            <a:avLst>
              <a:gd name="adj" fmla="val 50000"/>
            </a:avLst>
          </a:prstGeom>
          <a:solidFill>
            <a:srgbClr val="9A0001"/>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矩形 47"/>
          <p:cNvSpPr>
            <a:spLocks noChangeArrowheads="1"/>
          </p:cNvSpPr>
          <p:nvPr/>
        </p:nvSpPr>
        <p:spPr bwMode="auto">
          <a:xfrm>
            <a:off x="217626" y="2589690"/>
            <a:ext cx="3761642" cy="270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600" b="1" dirty="0">
                <a:solidFill>
                  <a:srgbClr val="333333"/>
                </a:solidFill>
                <a:latin typeface="Arial" panose="020B0604020202020204" pitchFamily="34" charset="0"/>
                <a:cs typeface="+mn-ea"/>
                <a:sym typeface="Arial" panose="020B0604020202020204" pitchFamily="34" charset="0"/>
              </a:rPr>
              <a:t>序列对齐问题：</a:t>
            </a:r>
            <a:r>
              <a:rPr lang="zh-CN" altLang="en-US" sz="1600" dirty="0">
                <a:solidFill>
                  <a:srgbClr val="333333"/>
                </a:solidFill>
                <a:latin typeface="Arial" panose="020B0604020202020204" pitchFamily="34" charset="0"/>
                <a:cs typeface="+mn-ea"/>
                <a:sym typeface="Arial" panose="020B0604020202020204" pitchFamily="34" charset="0"/>
              </a:rPr>
              <a:t>语音与文本对齐问题</a:t>
            </a:r>
            <a:endParaRPr lang="en-US" altLang="zh-CN" sz="1600" dirty="0">
              <a:solidFill>
                <a:srgbClr val="333333"/>
              </a:solidFill>
              <a:latin typeface="Arial" panose="020B0604020202020204" pitchFamily="34" charset="0"/>
              <a:cs typeface="+mn-ea"/>
              <a:sym typeface="Arial" panose="020B0604020202020204" pitchFamily="34" charset="0"/>
            </a:endParaRPr>
          </a:p>
          <a:p>
            <a:pPr>
              <a:lnSpc>
                <a:spcPct val="120000"/>
              </a:lnSpc>
              <a:spcBef>
                <a:spcPct val="0"/>
              </a:spcBef>
              <a:buNone/>
            </a:pPr>
            <a:endParaRPr lang="en-US" altLang="zh-CN" sz="1600" b="1" dirty="0">
              <a:solidFill>
                <a:srgbClr val="333333"/>
              </a:solidFill>
              <a:latin typeface="Arial" panose="020B0604020202020204" pitchFamily="34" charset="0"/>
              <a:cs typeface="+mn-ea"/>
              <a:sym typeface="Arial" panose="020B0604020202020204" pitchFamily="34" charset="0"/>
            </a:endParaRPr>
          </a:p>
          <a:p>
            <a:pPr>
              <a:lnSpc>
                <a:spcPct val="120000"/>
              </a:lnSpc>
              <a:spcBef>
                <a:spcPct val="0"/>
              </a:spcBef>
              <a:buNone/>
            </a:pPr>
            <a:r>
              <a:rPr lang="zh-CN" altLang="en-US" sz="1600" b="1" dirty="0">
                <a:solidFill>
                  <a:srgbClr val="333333"/>
                </a:solidFill>
                <a:latin typeface="Arial" panose="020B0604020202020204" pitchFamily="34" charset="0"/>
                <a:cs typeface="+mn-ea"/>
                <a:sym typeface="Arial" panose="020B0604020202020204" pitchFamily="34" charset="0"/>
              </a:rPr>
              <a:t>识别准确性：</a:t>
            </a:r>
            <a:r>
              <a:rPr lang="zh-CN" altLang="en-US" sz="1600" dirty="0">
                <a:solidFill>
                  <a:srgbClr val="333333"/>
                </a:solidFill>
                <a:latin typeface="Arial" panose="020B0604020202020204" pitchFamily="34" charset="0"/>
                <a:cs typeface="+mn-ea"/>
                <a:sym typeface="Arial" panose="020B0604020202020204" pitchFamily="34" charset="0"/>
              </a:rPr>
              <a:t>口音、交叉语言 、语境偏移。</a:t>
            </a:r>
            <a:endParaRPr lang="en-US" altLang="zh-CN" sz="1600" dirty="0">
              <a:solidFill>
                <a:srgbClr val="333333"/>
              </a:solidFill>
              <a:latin typeface="Arial" panose="020B0604020202020204" pitchFamily="34" charset="0"/>
              <a:cs typeface="+mn-ea"/>
              <a:sym typeface="Arial" panose="020B0604020202020204" pitchFamily="34" charset="0"/>
            </a:endParaRPr>
          </a:p>
          <a:p>
            <a:pPr>
              <a:lnSpc>
                <a:spcPct val="120000"/>
              </a:lnSpc>
              <a:spcBef>
                <a:spcPct val="0"/>
              </a:spcBef>
              <a:buNone/>
            </a:pPr>
            <a:endParaRPr lang="en-US" altLang="zh-CN" sz="1600" dirty="0">
              <a:solidFill>
                <a:srgbClr val="333333"/>
              </a:solidFill>
              <a:latin typeface="Arial" panose="020B0604020202020204" pitchFamily="34" charset="0"/>
              <a:cs typeface="+mn-ea"/>
              <a:sym typeface="Arial" panose="020B0604020202020204" pitchFamily="34" charset="0"/>
            </a:endParaRPr>
          </a:p>
          <a:p>
            <a:pPr>
              <a:lnSpc>
                <a:spcPct val="120000"/>
              </a:lnSpc>
              <a:spcBef>
                <a:spcPct val="0"/>
              </a:spcBef>
              <a:buNone/>
            </a:pPr>
            <a:r>
              <a:rPr lang="zh-CN" altLang="en-US" sz="16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识别流畅性：</a:t>
            </a:r>
            <a:r>
              <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端上的低延时、高精度、模型压缩等问题。</a:t>
            </a:r>
            <a:endParaRPr lang="en-US" altLang="zh-CN"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ct val="0"/>
              </a:spcBef>
              <a:buNone/>
            </a:pPr>
            <a:endParaRPr lang="en-US" altLang="zh-CN" sz="1600" dirty="0">
              <a:solidFill>
                <a:srgbClr val="333333"/>
              </a:solidFill>
              <a:latin typeface="Arial" panose="020B0604020202020204" pitchFamily="34" charset="0"/>
              <a:cs typeface="+mn-ea"/>
              <a:sym typeface="Arial" panose="020B0604020202020204" pitchFamily="34" charset="0"/>
            </a:endParaRPr>
          </a:p>
          <a:p>
            <a:pPr>
              <a:lnSpc>
                <a:spcPct val="120000"/>
              </a:lnSpc>
              <a:spcBef>
                <a:spcPct val="0"/>
              </a:spcBef>
              <a:buNone/>
            </a:pPr>
            <a:r>
              <a:rPr lang="zh-CN" altLang="en-US" sz="1600" b="1" dirty="0">
                <a:solidFill>
                  <a:srgbClr val="333333"/>
                </a:solidFill>
                <a:latin typeface="Arial" panose="020B0604020202020204" pitchFamily="34" charset="0"/>
                <a:cs typeface="+mn-ea"/>
                <a:sym typeface="Arial" panose="020B0604020202020204" pitchFamily="34" charset="0"/>
              </a:rPr>
              <a:t>识别鲁棒性：</a:t>
            </a:r>
            <a:r>
              <a:rPr lang="zh-CN" altLang="en-US" sz="1600" dirty="0">
                <a:solidFill>
                  <a:srgbClr val="333333"/>
                </a:solidFill>
                <a:latin typeface="Arial" panose="020B0604020202020204" pitchFamily="34" charset="0"/>
                <a:cs typeface="+mn-ea"/>
                <a:sym typeface="Arial" panose="020B0604020202020204" pitchFamily="34" charset="0"/>
              </a:rPr>
              <a:t>嘈杂混响环境。</a:t>
            </a:r>
            <a:endPar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组合 34"/>
          <p:cNvGrpSpPr/>
          <p:nvPr/>
        </p:nvGrpSpPr>
        <p:grpSpPr>
          <a:xfrm>
            <a:off x="4587775" y="1348156"/>
            <a:ext cx="2383553" cy="4002486"/>
            <a:chOff x="4568725" y="1859053"/>
            <a:chExt cx="2383553" cy="4002486"/>
          </a:xfrm>
        </p:grpSpPr>
        <p:sp>
          <p:nvSpPr>
            <p:cNvPr id="26" name="箭头: 环形 25"/>
            <p:cNvSpPr/>
            <p:nvPr/>
          </p:nvSpPr>
          <p:spPr>
            <a:xfrm rot="5400000">
              <a:off x="5132152" y="1859053"/>
              <a:ext cx="1820126" cy="1820126"/>
            </a:xfrm>
            <a:prstGeom prst="circularArrow">
              <a:avLst>
                <a:gd name="adj1" fmla="val 6289"/>
                <a:gd name="adj2" fmla="val 916834"/>
                <a:gd name="adj3" fmla="val 20200474"/>
                <a:gd name="adj4" fmla="val 5130789"/>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箭头: 环形 26"/>
            <p:cNvSpPr/>
            <p:nvPr/>
          </p:nvSpPr>
          <p:spPr>
            <a:xfrm rot="16200000" flipH="1">
              <a:off x="4568725" y="3031353"/>
              <a:ext cx="1820126" cy="1820126"/>
            </a:xfrm>
            <a:prstGeom prst="circularArrow">
              <a:avLst>
                <a:gd name="adj1" fmla="val 6289"/>
                <a:gd name="adj2" fmla="val 916834"/>
                <a:gd name="adj3" fmla="val 20200474"/>
                <a:gd name="adj4" fmla="val 7617326"/>
                <a:gd name="adj5" fmla="val 100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空心弧 30"/>
            <p:cNvSpPr/>
            <p:nvPr/>
          </p:nvSpPr>
          <p:spPr>
            <a:xfrm>
              <a:off x="5283201" y="4344556"/>
              <a:ext cx="1516983" cy="1516983"/>
            </a:xfrm>
            <a:prstGeom prst="blockArc">
              <a:avLst>
                <a:gd name="adj1" fmla="val 12886880"/>
                <a:gd name="adj2" fmla="val 10720422"/>
                <a:gd name="adj3" fmla="val 78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4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矩形 47"/>
          <p:cNvSpPr>
            <a:spLocks noChangeArrowheads="1"/>
          </p:cNvSpPr>
          <p:nvPr/>
        </p:nvSpPr>
        <p:spPr bwMode="auto">
          <a:xfrm>
            <a:off x="7761103" y="1722626"/>
            <a:ext cx="4340410" cy="930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600" b="1" dirty="0">
                <a:solidFill>
                  <a:srgbClr val="333333"/>
                </a:solidFill>
                <a:latin typeface="Arial" panose="020B0604020202020204" pitchFamily="34" charset="0"/>
                <a:cs typeface="+mn-ea"/>
                <a:sym typeface="Arial" panose="020B0604020202020204" pitchFamily="34" charset="0"/>
              </a:rPr>
              <a:t>分离的时效性：</a:t>
            </a:r>
            <a:r>
              <a:rPr lang="zh-CN" altLang="en-US" sz="1600" dirty="0">
                <a:solidFill>
                  <a:srgbClr val="333333"/>
                </a:solidFill>
                <a:latin typeface="Arial" panose="020B0604020202020204" pitchFamily="34" charset="0"/>
                <a:cs typeface="+mn-ea"/>
                <a:sym typeface="Arial" panose="020B0604020202020204" pitchFamily="34" charset="0"/>
              </a:rPr>
              <a:t>流式的分离。</a:t>
            </a:r>
            <a:endParaRPr lang="en-US" altLang="zh-CN" sz="1600" dirty="0">
              <a:solidFill>
                <a:srgbClr val="333333"/>
              </a:solidFill>
              <a:latin typeface="Arial" panose="020B0604020202020204" pitchFamily="34" charset="0"/>
              <a:cs typeface="+mn-ea"/>
              <a:sym typeface="Arial" panose="020B0604020202020204" pitchFamily="34" charset="0"/>
            </a:endParaRPr>
          </a:p>
          <a:p>
            <a:pPr>
              <a:lnSpc>
                <a:spcPct val="120000"/>
              </a:lnSpc>
              <a:spcBef>
                <a:spcPct val="0"/>
              </a:spcBef>
              <a:buNone/>
            </a:pPr>
            <a:endParaRPr lang="en-US" altLang="zh-CN"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ct val="0"/>
              </a:spcBef>
              <a:buNone/>
            </a:pPr>
            <a:r>
              <a:rPr lang="zh-CN" altLang="en-US" sz="16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分离的复杂性：</a:t>
            </a:r>
            <a:r>
              <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多说话人、混响、环境噪声等。</a:t>
            </a:r>
          </a:p>
        </p:txBody>
      </p:sp>
      <p:sp>
        <p:nvSpPr>
          <p:cNvPr id="36" name="矩形 47"/>
          <p:cNvSpPr>
            <a:spLocks noChangeArrowheads="1"/>
          </p:cNvSpPr>
          <p:nvPr/>
        </p:nvSpPr>
        <p:spPr bwMode="auto">
          <a:xfrm>
            <a:off x="7761103" y="4196350"/>
            <a:ext cx="3678422" cy="930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600" b="1" dirty="0">
                <a:solidFill>
                  <a:srgbClr val="333333"/>
                </a:solidFill>
                <a:latin typeface="Arial" panose="020B0604020202020204" pitchFamily="34" charset="0"/>
                <a:cs typeface="+mn-ea"/>
                <a:sym typeface="Arial" panose="020B0604020202020204" pitchFamily="34" charset="0"/>
              </a:rPr>
              <a:t>唤醒的功耗：</a:t>
            </a:r>
            <a:r>
              <a:rPr lang="zh-CN" altLang="en-US" sz="1600" dirty="0">
                <a:solidFill>
                  <a:srgbClr val="333333"/>
                </a:solidFill>
                <a:latin typeface="Arial" panose="020B0604020202020204" pitchFamily="34" charset="0"/>
                <a:cs typeface="+mn-ea"/>
                <a:sym typeface="Arial" panose="020B0604020202020204" pitchFamily="34" charset="0"/>
              </a:rPr>
              <a:t>资源占用率。</a:t>
            </a:r>
            <a:endParaRPr lang="en-US" altLang="zh-CN" sz="1600" dirty="0">
              <a:solidFill>
                <a:srgbClr val="333333"/>
              </a:solidFill>
              <a:latin typeface="Arial" panose="020B0604020202020204" pitchFamily="34" charset="0"/>
              <a:cs typeface="+mn-ea"/>
              <a:sym typeface="Arial" panose="020B0604020202020204" pitchFamily="34" charset="0"/>
            </a:endParaRPr>
          </a:p>
          <a:p>
            <a:pPr>
              <a:lnSpc>
                <a:spcPct val="120000"/>
              </a:lnSpc>
              <a:spcBef>
                <a:spcPct val="0"/>
              </a:spcBef>
              <a:buNone/>
            </a:pPr>
            <a:endParaRPr lang="en-US" altLang="zh-CN" sz="16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spcBef>
                <a:spcPct val="0"/>
              </a:spcBef>
              <a:buNone/>
            </a:pPr>
            <a:r>
              <a:rPr lang="zh-CN" altLang="en-US" sz="16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唤醒的个性化：</a:t>
            </a:r>
            <a:r>
              <a:rPr lang="zh-CN" altLang="en-US" sz="16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客性化定制特定唤醒词。</a:t>
            </a:r>
          </a:p>
        </p:txBody>
      </p:sp>
      <p:pic>
        <p:nvPicPr>
          <p:cNvPr id="9" name="图片 8" descr="图标&#10;&#10;描述已自动生成">
            <a:extLst>
              <a:ext uri="{FF2B5EF4-FFF2-40B4-BE49-F238E27FC236}">
                <a16:creationId xmlns:a16="http://schemas.microsoft.com/office/drawing/2014/main" id="{6E18BECF-10F1-447B-8FB6-5FE1234AE7FA}"/>
              </a:ext>
            </a:extLst>
          </p:cNvPr>
          <p:cNvPicPr>
            <a:picLocks noChangeAspect="1"/>
          </p:cNvPicPr>
          <p:nvPr/>
        </p:nvPicPr>
        <p:blipFill>
          <a:blip r:embed="rId3"/>
          <a:stretch>
            <a:fillRect/>
          </a:stretch>
        </p:blipFill>
        <p:spPr>
          <a:xfrm>
            <a:off x="5681663" y="4208766"/>
            <a:ext cx="692066" cy="692066"/>
          </a:xfrm>
          <a:prstGeom prst="rect">
            <a:avLst/>
          </a:prstGeom>
        </p:spPr>
      </p:pic>
      <p:pic>
        <p:nvPicPr>
          <p:cNvPr id="12" name="图片 11" descr="图标&#10;&#10;描述已自动生成">
            <a:extLst>
              <a:ext uri="{FF2B5EF4-FFF2-40B4-BE49-F238E27FC236}">
                <a16:creationId xmlns:a16="http://schemas.microsoft.com/office/drawing/2014/main" id="{2375B7EB-DCB4-4543-B961-96FCB2D15182}"/>
              </a:ext>
            </a:extLst>
          </p:cNvPr>
          <p:cNvPicPr>
            <a:picLocks noChangeAspect="1"/>
          </p:cNvPicPr>
          <p:nvPr/>
        </p:nvPicPr>
        <p:blipFill>
          <a:blip r:embed="rId4"/>
          <a:stretch>
            <a:fillRect/>
          </a:stretch>
        </p:blipFill>
        <p:spPr>
          <a:xfrm>
            <a:off x="5628204" y="1816691"/>
            <a:ext cx="843192" cy="843192"/>
          </a:xfrm>
          <a:prstGeom prst="rect">
            <a:avLst/>
          </a:prstGeom>
        </p:spPr>
      </p:pic>
      <p:pic>
        <p:nvPicPr>
          <p:cNvPr id="14" name="图片 13" descr="手机屏幕的截图&#10;&#10;中度可信度描述已自动生成">
            <a:extLst>
              <a:ext uri="{FF2B5EF4-FFF2-40B4-BE49-F238E27FC236}">
                <a16:creationId xmlns:a16="http://schemas.microsoft.com/office/drawing/2014/main" id="{624C2191-12B0-4550-85A1-D67C90893353}"/>
              </a:ext>
            </a:extLst>
          </p:cNvPr>
          <p:cNvPicPr>
            <a:picLocks noChangeAspect="1"/>
          </p:cNvPicPr>
          <p:nvPr/>
        </p:nvPicPr>
        <p:blipFill>
          <a:blip r:embed="rId5"/>
          <a:stretch>
            <a:fillRect/>
          </a:stretch>
        </p:blipFill>
        <p:spPr>
          <a:xfrm>
            <a:off x="5120044" y="3045710"/>
            <a:ext cx="786472" cy="786472"/>
          </a:xfrm>
          <a:prstGeom prst="rect">
            <a:avLst/>
          </a:prstGeom>
        </p:spPr>
      </p:pic>
      <p:sp>
        <p:nvSpPr>
          <p:cNvPr id="23" name="文本框 22">
            <a:extLst>
              <a:ext uri="{FF2B5EF4-FFF2-40B4-BE49-F238E27FC236}">
                <a16:creationId xmlns:a16="http://schemas.microsoft.com/office/drawing/2014/main" id="{63498718-F8DD-4276-B8E5-0FD6BE0ECC7A}"/>
              </a:ext>
            </a:extLst>
          </p:cNvPr>
          <p:cNvSpPr txBox="1"/>
          <p:nvPr/>
        </p:nvSpPr>
        <p:spPr>
          <a:xfrm>
            <a:off x="6373729" y="6433700"/>
            <a:ext cx="6096000" cy="461665"/>
          </a:xfrm>
          <a:prstGeom prst="rect">
            <a:avLst/>
          </a:prstGeom>
          <a:noFill/>
        </p:spPr>
        <p:txBody>
          <a:bodyPr wrap="square">
            <a:spAutoFit/>
          </a:bodyPr>
          <a:lstStyle/>
          <a:p>
            <a:r>
              <a:rPr lang="en-US" altLang="zh-CN" sz="1200" b="0" i="0" dirty="0">
                <a:solidFill>
                  <a:srgbClr val="222222"/>
                </a:solidFill>
                <a:effectLst/>
                <a:latin typeface="Arial" panose="020B0604020202020204" pitchFamily="34" charset="0"/>
              </a:rPr>
              <a:t>[1] </a:t>
            </a:r>
            <a:r>
              <a:rPr lang="en-US" altLang="zh-CN" sz="1200" b="0" i="0" dirty="0" err="1">
                <a:solidFill>
                  <a:srgbClr val="222222"/>
                </a:solidFill>
                <a:effectLst/>
                <a:latin typeface="Arial" panose="020B0604020202020204" pitchFamily="34" charset="0"/>
              </a:rPr>
              <a:t>Hannun</a:t>
            </a:r>
            <a:r>
              <a:rPr lang="en-US" altLang="zh-CN" sz="1200" b="0" i="0" dirty="0">
                <a:solidFill>
                  <a:srgbClr val="222222"/>
                </a:solidFill>
                <a:effectLst/>
                <a:latin typeface="Arial" panose="020B0604020202020204" pitchFamily="34" charset="0"/>
              </a:rPr>
              <a:t> A. The History of Speech Recognition to the Year 2030[J]. </a:t>
            </a:r>
            <a:r>
              <a:rPr lang="en-US" altLang="zh-CN" sz="1200" b="0" i="0" dirty="0" err="1">
                <a:solidFill>
                  <a:srgbClr val="222222"/>
                </a:solidFill>
                <a:effectLst/>
                <a:latin typeface="Arial" panose="020B0604020202020204" pitchFamily="34" charset="0"/>
              </a:rPr>
              <a:t>arXiv</a:t>
            </a:r>
            <a:r>
              <a:rPr lang="en-US" altLang="zh-CN" sz="1200" b="0" i="0" dirty="0">
                <a:solidFill>
                  <a:srgbClr val="222222"/>
                </a:solidFill>
                <a:effectLst/>
                <a:latin typeface="Arial" panose="020B0604020202020204" pitchFamily="34" charset="0"/>
              </a:rPr>
              <a:t> preprint arXiv:2108.00084, 2021.</a:t>
            </a:r>
            <a:endParaRPr lang="zh-CN" alt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 name="标题 32"/>
          <p:cNvSpPr>
            <a:spLocks noGrp="1"/>
          </p:cNvSpPr>
          <p:nvPr>
            <p:ph type="title"/>
          </p:nvPr>
        </p:nvSpPr>
        <p:spPr>
          <a:xfrm>
            <a:off x="217626" y="193467"/>
            <a:ext cx="9056851" cy="617518"/>
          </a:xfrm>
        </p:spPr>
        <p:txBody>
          <a:bodyPr/>
          <a:lstStyle/>
          <a:p>
            <a:r>
              <a:rPr lang="en-US" altLang="zh-CN" dirty="0">
                <a:sym typeface="Arial" panose="020B0604020202020204" pitchFamily="34" charset="0"/>
              </a:rPr>
              <a:t>2.2  </a:t>
            </a:r>
            <a:r>
              <a:rPr lang="zh-CN" altLang="en-US" dirty="0">
                <a:sym typeface="Arial" panose="020B0604020202020204" pitchFamily="34" charset="0"/>
              </a:rPr>
              <a:t>智能语音控制交互 </a:t>
            </a:r>
            <a:r>
              <a:rPr lang="en-US" altLang="zh-CN" dirty="0">
                <a:sym typeface="Arial" panose="020B0604020202020204" pitchFamily="34" charset="0"/>
              </a:rPr>
              <a:t>– </a:t>
            </a:r>
            <a:r>
              <a:rPr lang="zh-CN" altLang="en-US" dirty="0">
                <a:sym typeface="Arial" panose="020B0604020202020204" pitchFamily="34" charset="0"/>
              </a:rPr>
              <a:t>整体架构</a:t>
            </a:r>
          </a:p>
        </p:txBody>
      </p:sp>
      <p:pic>
        <p:nvPicPr>
          <p:cNvPr id="23" name="图片 22">
            <a:extLst>
              <a:ext uri="{FF2B5EF4-FFF2-40B4-BE49-F238E27FC236}">
                <a16:creationId xmlns:a16="http://schemas.microsoft.com/office/drawing/2014/main" id="{D25D052E-D3CA-40C5-B48F-7448F1748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0" y="4042346"/>
            <a:ext cx="3628122" cy="2688862"/>
          </a:xfrm>
          <a:prstGeom prst="rect">
            <a:avLst/>
          </a:prstGeom>
        </p:spPr>
      </p:pic>
      <p:sp>
        <p:nvSpPr>
          <p:cNvPr id="28" name="Google Shape;9359;p129">
            <a:extLst>
              <a:ext uri="{FF2B5EF4-FFF2-40B4-BE49-F238E27FC236}">
                <a16:creationId xmlns:a16="http://schemas.microsoft.com/office/drawing/2014/main" id="{A3850D7C-07AF-41D7-A63A-912727D97D76}"/>
              </a:ext>
            </a:extLst>
          </p:cNvPr>
          <p:cNvSpPr/>
          <p:nvPr/>
        </p:nvSpPr>
        <p:spPr>
          <a:xfrm>
            <a:off x="1384329" y="2623719"/>
            <a:ext cx="2098626" cy="10529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200" b="1" dirty="0"/>
              <a:t>声音信号处理</a:t>
            </a:r>
            <a:endParaRPr sz="2200" b="1" dirty="0"/>
          </a:p>
        </p:txBody>
      </p:sp>
      <p:cxnSp>
        <p:nvCxnSpPr>
          <p:cNvPr id="29" name="Google Shape;9360;p129">
            <a:extLst>
              <a:ext uri="{FF2B5EF4-FFF2-40B4-BE49-F238E27FC236}">
                <a16:creationId xmlns:a16="http://schemas.microsoft.com/office/drawing/2014/main" id="{6FD58E76-5A78-4625-AF0F-6102843888F5}"/>
              </a:ext>
            </a:extLst>
          </p:cNvPr>
          <p:cNvCxnSpPr>
            <a:cxnSpLocks/>
          </p:cNvCxnSpPr>
          <p:nvPr/>
        </p:nvCxnSpPr>
        <p:spPr>
          <a:xfrm>
            <a:off x="3482955" y="2970310"/>
            <a:ext cx="1499760" cy="4630"/>
          </a:xfrm>
          <a:prstGeom prst="straightConnector1">
            <a:avLst/>
          </a:prstGeom>
          <a:noFill/>
          <a:ln w="9525" cap="flat" cmpd="sng">
            <a:solidFill>
              <a:schemeClr val="dk2"/>
            </a:solidFill>
            <a:prstDash val="solid"/>
            <a:round/>
            <a:headEnd type="none" w="med" len="med"/>
            <a:tailEnd type="triangle" w="med" len="med"/>
          </a:ln>
        </p:spPr>
      </p:cxnSp>
      <p:sp>
        <p:nvSpPr>
          <p:cNvPr id="30" name="Google Shape;9361;p129">
            <a:extLst>
              <a:ext uri="{FF2B5EF4-FFF2-40B4-BE49-F238E27FC236}">
                <a16:creationId xmlns:a16="http://schemas.microsoft.com/office/drawing/2014/main" id="{0D93B71A-C1F5-4EF2-A55C-07BD79D96B7B}"/>
              </a:ext>
            </a:extLst>
          </p:cNvPr>
          <p:cNvSpPr txBox="1"/>
          <p:nvPr/>
        </p:nvSpPr>
        <p:spPr>
          <a:xfrm>
            <a:off x="3571237" y="2295812"/>
            <a:ext cx="1184466" cy="3190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语音增强语音分离</a:t>
            </a:r>
            <a:endParaRPr dirty="0"/>
          </a:p>
        </p:txBody>
      </p:sp>
      <p:cxnSp>
        <p:nvCxnSpPr>
          <p:cNvPr id="37" name="Google Shape;9362;p129">
            <a:extLst>
              <a:ext uri="{FF2B5EF4-FFF2-40B4-BE49-F238E27FC236}">
                <a16:creationId xmlns:a16="http://schemas.microsoft.com/office/drawing/2014/main" id="{CB905C70-CA41-4C9B-BFC8-4218F1F863AC}"/>
              </a:ext>
            </a:extLst>
          </p:cNvPr>
          <p:cNvCxnSpPr>
            <a:cxnSpLocks/>
          </p:cNvCxnSpPr>
          <p:nvPr/>
        </p:nvCxnSpPr>
        <p:spPr>
          <a:xfrm>
            <a:off x="3482953" y="3493490"/>
            <a:ext cx="1522770" cy="760"/>
          </a:xfrm>
          <a:prstGeom prst="straightConnector1">
            <a:avLst/>
          </a:prstGeom>
          <a:noFill/>
          <a:ln w="9525" cap="flat" cmpd="sng">
            <a:solidFill>
              <a:schemeClr val="dk2"/>
            </a:solidFill>
            <a:prstDash val="solid"/>
            <a:round/>
            <a:headEnd type="none" w="med" len="med"/>
            <a:tailEnd type="triangle" w="med" len="med"/>
          </a:ln>
        </p:spPr>
      </p:cxnSp>
      <p:sp>
        <p:nvSpPr>
          <p:cNvPr id="38" name="Google Shape;9363;p129">
            <a:extLst>
              <a:ext uri="{FF2B5EF4-FFF2-40B4-BE49-F238E27FC236}">
                <a16:creationId xmlns:a16="http://schemas.microsoft.com/office/drawing/2014/main" id="{6A38B0DD-5267-4278-9D1A-2AC31C68D282}"/>
              </a:ext>
            </a:extLst>
          </p:cNvPr>
          <p:cNvSpPr txBox="1"/>
          <p:nvPr/>
        </p:nvSpPr>
        <p:spPr>
          <a:xfrm>
            <a:off x="3512381" y="3096316"/>
            <a:ext cx="1243322" cy="3128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特征提取</a:t>
            </a:r>
            <a:endParaRPr dirty="0"/>
          </a:p>
        </p:txBody>
      </p:sp>
      <p:sp>
        <p:nvSpPr>
          <p:cNvPr id="39" name="Google Shape;9364;p129">
            <a:extLst>
              <a:ext uri="{FF2B5EF4-FFF2-40B4-BE49-F238E27FC236}">
                <a16:creationId xmlns:a16="http://schemas.microsoft.com/office/drawing/2014/main" id="{55F3B704-114D-47FA-A44E-DA8C1259676C}"/>
              </a:ext>
            </a:extLst>
          </p:cNvPr>
          <p:cNvSpPr/>
          <p:nvPr/>
        </p:nvSpPr>
        <p:spPr>
          <a:xfrm>
            <a:off x="5005723" y="2265003"/>
            <a:ext cx="1028365" cy="177034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500" b="1" dirty="0"/>
              <a:t>ASR</a:t>
            </a:r>
            <a:endParaRPr sz="2500" b="1" dirty="0"/>
          </a:p>
        </p:txBody>
      </p:sp>
      <p:cxnSp>
        <p:nvCxnSpPr>
          <p:cNvPr id="40" name="Google Shape;9365;p129">
            <a:extLst>
              <a:ext uri="{FF2B5EF4-FFF2-40B4-BE49-F238E27FC236}">
                <a16:creationId xmlns:a16="http://schemas.microsoft.com/office/drawing/2014/main" id="{214EB2EB-5283-4A55-A98E-F15327FC1E89}"/>
              </a:ext>
            </a:extLst>
          </p:cNvPr>
          <p:cNvCxnSpPr>
            <a:cxnSpLocks/>
          </p:cNvCxnSpPr>
          <p:nvPr/>
        </p:nvCxnSpPr>
        <p:spPr>
          <a:xfrm>
            <a:off x="6057096" y="2884194"/>
            <a:ext cx="1243322" cy="244"/>
          </a:xfrm>
          <a:prstGeom prst="straightConnector1">
            <a:avLst/>
          </a:prstGeom>
          <a:noFill/>
          <a:ln w="9525" cap="flat" cmpd="sng">
            <a:solidFill>
              <a:schemeClr val="dk2"/>
            </a:solidFill>
            <a:prstDash val="solid"/>
            <a:round/>
            <a:headEnd type="none" w="med" len="med"/>
            <a:tailEnd type="triangle" w="med" len="med"/>
          </a:ln>
        </p:spPr>
      </p:cxnSp>
      <p:sp>
        <p:nvSpPr>
          <p:cNvPr id="41" name="Google Shape;9366;p129">
            <a:extLst>
              <a:ext uri="{FF2B5EF4-FFF2-40B4-BE49-F238E27FC236}">
                <a16:creationId xmlns:a16="http://schemas.microsoft.com/office/drawing/2014/main" id="{24E6E936-D8E5-4BDA-A67D-BC84CF7C71D0}"/>
              </a:ext>
            </a:extLst>
          </p:cNvPr>
          <p:cNvSpPr txBox="1"/>
          <p:nvPr/>
        </p:nvSpPr>
        <p:spPr>
          <a:xfrm>
            <a:off x="6200638" y="2534744"/>
            <a:ext cx="959205" cy="3128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传统</a:t>
            </a:r>
            <a:endParaRPr dirty="0"/>
          </a:p>
        </p:txBody>
      </p:sp>
      <p:cxnSp>
        <p:nvCxnSpPr>
          <p:cNvPr id="42" name="Google Shape;9367;p129">
            <a:extLst>
              <a:ext uri="{FF2B5EF4-FFF2-40B4-BE49-F238E27FC236}">
                <a16:creationId xmlns:a16="http://schemas.microsoft.com/office/drawing/2014/main" id="{4E605A0A-256D-456B-AB15-B3CFDE869FE5}"/>
              </a:ext>
            </a:extLst>
          </p:cNvPr>
          <p:cNvCxnSpPr>
            <a:cxnSpLocks/>
          </p:cNvCxnSpPr>
          <p:nvPr/>
        </p:nvCxnSpPr>
        <p:spPr>
          <a:xfrm>
            <a:off x="6057096" y="3471769"/>
            <a:ext cx="1243322" cy="244"/>
          </a:xfrm>
          <a:prstGeom prst="straightConnector1">
            <a:avLst/>
          </a:prstGeom>
          <a:noFill/>
          <a:ln w="9525" cap="flat" cmpd="sng">
            <a:solidFill>
              <a:schemeClr val="dk2"/>
            </a:solidFill>
            <a:prstDash val="solid"/>
            <a:round/>
            <a:headEnd type="none" w="med" len="med"/>
            <a:tailEnd type="triangle" w="med" len="med"/>
          </a:ln>
        </p:spPr>
      </p:cxnSp>
      <p:sp>
        <p:nvSpPr>
          <p:cNvPr id="43" name="Google Shape;9368;p129">
            <a:extLst>
              <a:ext uri="{FF2B5EF4-FFF2-40B4-BE49-F238E27FC236}">
                <a16:creationId xmlns:a16="http://schemas.microsoft.com/office/drawing/2014/main" id="{BC00FA0B-CA80-4AFA-B867-12F50FBCADDF}"/>
              </a:ext>
            </a:extLst>
          </p:cNvPr>
          <p:cNvSpPr txBox="1"/>
          <p:nvPr/>
        </p:nvSpPr>
        <p:spPr>
          <a:xfrm>
            <a:off x="6083071" y="3118569"/>
            <a:ext cx="1217347" cy="3128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EndtoEnd</a:t>
            </a:r>
            <a:endParaRPr dirty="0"/>
          </a:p>
        </p:txBody>
      </p:sp>
      <p:sp>
        <p:nvSpPr>
          <p:cNvPr id="44" name="Google Shape;9369;p129">
            <a:extLst>
              <a:ext uri="{FF2B5EF4-FFF2-40B4-BE49-F238E27FC236}">
                <a16:creationId xmlns:a16="http://schemas.microsoft.com/office/drawing/2014/main" id="{F30255C8-AC27-4338-A4BA-7DBFA0E75EC9}"/>
              </a:ext>
            </a:extLst>
          </p:cNvPr>
          <p:cNvSpPr/>
          <p:nvPr/>
        </p:nvSpPr>
        <p:spPr>
          <a:xfrm>
            <a:off x="7361456" y="2614876"/>
            <a:ext cx="1343012" cy="10529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200" b="1" dirty="0"/>
              <a:t>AM model</a:t>
            </a:r>
            <a:endParaRPr sz="2200" b="1" dirty="0"/>
          </a:p>
        </p:txBody>
      </p:sp>
      <p:cxnSp>
        <p:nvCxnSpPr>
          <p:cNvPr id="45" name="Google Shape;9370;p129">
            <a:extLst>
              <a:ext uri="{FF2B5EF4-FFF2-40B4-BE49-F238E27FC236}">
                <a16:creationId xmlns:a16="http://schemas.microsoft.com/office/drawing/2014/main" id="{8612EAF0-CC84-426E-BF68-F246BD6C4C90}"/>
              </a:ext>
            </a:extLst>
          </p:cNvPr>
          <p:cNvCxnSpPr>
            <a:cxnSpLocks/>
          </p:cNvCxnSpPr>
          <p:nvPr/>
        </p:nvCxnSpPr>
        <p:spPr>
          <a:xfrm>
            <a:off x="6604681" y="3489839"/>
            <a:ext cx="288" cy="545507"/>
          </a:xfrm>
          <a:prstGeom prst="straightConnector1">
            <a:avLst/>
          </a:prstGeom>
          <a:noFill/>
          <a:ln w="9525" cap="flat" cmpd="sng">
            <a:solidFill>
              <a:schemeClr val="dk2"/>
            </a:solidFill>
            <a:prstDash val="solid"/>
            <a:round/>
            <a:headEnd type="none" w="med" len="med"/>
            <a:tailEnd type="triangle" w="med" len="med"/>
          </a:ln>
        </p:spPr>
      </p:cxnSp>
      <p:sp>
        <p:nvSpPr>
          <p:cNvPr id="46" name="Google Shape;9371;p129">
            <a:extLst>
              <a:ext uri="{FF2B5EF4-FFF2-40B4-BE49-F238E27FC236}">
                <a16:creationId xmlns:a16="http://schemas.microsoft.com/office/drawing/2014/main" id="{9B8B57E0-C85E-4CF4-AE72-945149C6DEA1}"/>
              </a:ext>
            </a:extLst>
          </p:cNvPr>
          <p:cNvSpPr/>
          <p:nvPr/>
        </p:nvSpPr>
        <p:spPr>
          <a:xfrm>
            <a:off x="9460955" y="2591952"/>
            <a:ext cx="1785387" cy="109875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t>on-device</a:t>
            </a:r>
            <a:endParaRPr sz="2400" b="1" dirty="0"/>
          </a:p>
        </p:txBody>
      </p:sp>
      <p:sp>
        <p:nvSpPr>
          <p:cNvPr id="47" name="Google Shape;9372;p129">
            <a:extLst>
              <a:ext uri="{FF2B5EF4-FFF2-40B4-BE49-F238E27FC236}">
                <a16:creationId xmlns:a16="http://schemas.microsoft.com/office/drawing/2014/main" id="{8A5A96C1-3654-47B7-83E5-41C6AF35E1FA}"/>
              </a:ext>
            </a:extLst>
          </p:cNvPr>
          <p:cNvSpPr/>
          <p:nvPr/>
        </p:nvSpPr>
        <p:spPr>
          <a:xfrm>
            <a:off x="2878595" y="1979565"/>
            <a:ext cx="2714062" cy="2104276"/>
          </a:xfrm>
          <a:prstGeom prst="roundRect">
            <a:avLst>
              <a:gd name="adj" fmla="val 16667"/>
            </a:avLst>
          </a:prstGeom>
          <a:noFill/>
          <a:ln w="9525" cap="flat" cmpd="sng">
            <a:solidFill>
              <a:srgbClr val="000000"/>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9365;p129">
            <a:extLst>
              <a:ext uri="{FF2B5EF4-FFF2-40B4-BE49-F238E27FC236}">
                <a16:creationId xmlns:a16="http://schemas.microsoft.com/office/drawing/2014/main" id="{AF95F80F-E3AF-4121-9A28-89F737052794}"/>
              </a:ext>
            </a:extLst>
          </p:cNvPr>
          <p:cNvCxnSpPr>
            <a:cxnSpLocks/>
            <a:stCxn id="44" idx="3"/>
            <a:endCxn id="46" idx="1"/>
          </p:cNvCxnSpPr>
          <p:nvPr/>
        </p:nvCxnSpPr>
        <p:spPr>
          <a:xfrm>
            <a:off x="8704468" y="3141332"/>
            <a:ext cx="756487" cy="0"/>
          </a:xfrm>
          <a:prstGeom prst="straightConnector1">
            <a:avLst/>
          </a:prstGeom>
          <a:noFill/>
          <a:ln w="9525" cap="flat" cmpd="sng">
            <a:solidFill>
              <a:schemeClr val="dk2"/>
            </a:solidFill>
            <a:prstDash val="solid"/>
            <a:round/>
            <a:headEnd type="none" w="med" len="med"/>
            <a:tailEnd type="triangle" w="med" len="med"/>
          </a:ln>
        </p:spPr>
      </p:cxnSp>
      <p:pic>
        <p:nvPicPr>
          <p:cNvPr id="49" name="图片 48">
            <a:extLst>
              <a:ext uri="{FF2B5EF4-FFF2-40B4-BE49-F238E27FC236}">
                <a16:creationId xmlns:a16="http://schemas.microsoft.com/office/drawing/2014/main" id="{7092E7E0-F312-4AFF-9D57-CBA5F767E1F3}"/>
              </a:ext>
            </a:extLst>
          </p:cNvPr>
          <p:cNvPicPr>
            <a:picLocks noChangeAspect="1"/>
          </p:cNvPicPr>
          <p:nvPr/>
        </p:nvPicPr>
        <p:blipFill>
          <a:blip r:embed="rId4"/>
          <a:stretch>
            <a:fillRect/>
          </a:stretch>
        </p:blipFill>
        <p:spPr>
          <a:xfrm>
            <a:off x="5069663" y="4257961"/>
            <a:ext cx="2847371" cy="2372809"/>
          </a:xfrm>
          <a:prstGeom prst="rect">
            <a:avLst/>
          </a:prstGeom>
        </p:spPr>
      </p:pic>
      <p:cxnSp>
        <p:nvCxnSpPr>
          <p:cNvPr id="50" name="Google Shape;9370;p129">
            <a:extLst>
              <a:ext uri="{FF2B5EF4-FFF2-40B4-BE49-F238E27FC236}">
                <a16:creationId xmlns:a16="http://schemas.microsoft.com/office/drawing/2014/main" id="{F4826666-F750-4D8F-96B5-5A0333A36E2D}"/>
              </a:ext>
            </a:extLst>
          </p:cNvPr>
          <p:cNvCxnSpPr>
            <a:cxnSpLocks/>
          </p:cNvCxnSpPr>
          <p:nvPr/>
        </p:nvCxnSpPr>
        <p:spPr>
          <a:xfrm flipV="1">
            <a:off x="9131357" y="2038089"/>
            <a:ext cx="0" cy="1112086"/>
          </a:xfrm>
          <a:prstGeom prst="straightConnector1">
            <a:avLst/>
          </a:prstGeom>
          <a:noFill/>
          <a:ln w="9525" cap="flat" cmpd="sng">
            <a:solidFill>
              <a:schemeClr val="dk2"/>
            </a:solidFill>
            <a:prstDash val="solid"/>
            <a:round/>
            <a:headEnd type="none" w="med" len="med"/>
            <a:tailEnd type="triangle" w="med" len="med"/>
          </a:ln>
        </p:spPr>
      </p:cxnSp>
      <p:cxnSp>
        <p:nvCxnSpPr>
          <p:cNvPr id="51" name="Google Shape;9370;p129">
            <a:extLst>
              <a:ext uri="{FF2B5EF4-FFF2-40B4-BE49-F238E27FC236}">
                <a16:creationId xmlns:a16="http://schemas.microsoft.com/office/drawing/2014/main" id="{DF87C74D-B25D-4956-9D36-0DC46C1E148B}"/>
              </a:ext>
            </a:extLst>
          </p:cNvPr>
          <p:cNvCxnSpPr>
            <a:cxnSpLocks/>
          </p:cNvCxnSpPr>
          <p:nvPr/>
        </p:nvCxnSpPr>
        <p:spPr>
          <a:xfrm>
            <a:off x="8005602" y="2045623"/>
            <a:ext cx="288" cy="545507"/>
          </a:xfrm>
          <a:prstGeom prst="straightConnector1">
            <a:avLst/>
          </a:prstGeom>
          <a:noFill/>
          <a:ln w="9525" cap="flat" cmpd="sng">
            <a:solidFill>
              <a:schemeClr val="dk2"/>
            </a:solidFill>
            <a:prstDash val="solid"/>
            <a:round/>
            <a:headEnd type="none" w="med" len="med"/>
            <a:tailEnd type="triangle" w="med" len="med"/>
          </a:ln>
        </p:spPr>
      </p:cxnSp>
      <p:sp>
        <p:nvSpPr>
          <p:cNvPr id="52" name="Google Shape;9369;p129">
            <a:extLst>
              <a:ext uri="{FF2B5EF4-FFF2-40B4-BE49-F238E27FC236}">
                <a16:creationId xmlns:a16="http://schemas.microsoft.com/office/drawing/2014/main" id="{89F21300-B874-4433-9C76-2D2ADC43444B}"/>
              </a:ext>
            </a:extLst>
          </p:cNvPr>
          <p:cNvSpPr/>
          <p:nvPr/>
        </p:nvSpPr>
        <p:spPr>
          <a:xfrm>
            <a:off x="7353307" y="992222"/>
            <a:ext cx="1343012" cy="10529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200" b="1" dirty="0"/>
              <a:t>LM model</a:t>
            </a:r>
            <a:endParaRPr sz="2200" b="1" dirty="0"/>
          </a:p>
        </p:txBody>
      </p:sp>
      <p:sp>
        <p:nvSpPr>
          <p:cNvPr id="53" name="Google Shape;9366;p129">
            <a:extLst>
              <a:ext uri="{FF2B5EF4-FFF2-40B4-BE49-F238E27FC236}">
                <a16:creationId xmlns:a16="http://schemas.microsoft.com/office/drawing/2014/main" id="{1DC92837-3B6A-4027-808C-BE5A407CBB4D}"/>
              </a:ext>
            </a:extLst>
          </p:cNvPr>
          <p:cNvSpPr txBox="1"/>
          <p:nvPr/>
        </p:nvSpPr>
        <p:spPr>
          <a:xfrm>
            <a:off x="7988015" y="2103395"/>
            <a:ext cx="1389423" cy="3128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rescoring</a:t>
            </a:r>
            <a:endParaRPr dirty="0"/>
          </a:p>
        </p:txBody>
      </p:sp>
      <p:sp>
        <p:nvSpPr>
          <p:cNvPr id="54" name="Google Shape;9369;p129">
            <a:extLst>
              <a:ext uri="{FF2B5EF4-FFF2-40B4-BE49-F238E27FC236}">
                <a16:creationId xmlns:a16="http://schemas.microsoft.com/office/drawing/2014/main" id="{DC9B1373-2AB8-4D66-BF1E-93E5EBFF0BB6}"/>
              </a:ext>
            </a:extLst>
          </p:cNvPr>
          <p:cNvSpPr/>
          <p:nvPr/>
        </p:nvSpPr>
        <p:spPr>
          <a:xfrm>
            <a:off x="8789449" y="985177"/>
            <a:ext cx="1343012" cy="10529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200" b="1" dirty="0"/>
              <a:t>LM model</a:t>
            </a:r>
            <a:endParaRPr sz="2200" b="1" dirty="0"/>
          </a:p>
        </p:txBody>
      </p:sp>
      <p:sp>
        <p:nvSpPr>
          <p:cNvPr id="55" name="Google Shape;9366;p129">
            <a:extLst>
              <a:ext uri="{FF2B5EF4-FFF2-40B4-BE49-F238E27FC236}">
                <a16:creationId xmlns:a16="http://schemas.microsoft.com/office/drawing/2014/main" id="{02AA48FB-9153-4ACF-9D4F-D960D317C3E5}"/>
              </a:ext>
            </a:extLst>
          </p:cNvPr>
          <p:cNvSpPr txBox="1"/>
          <p:nvPr/>
        </p:nvSpPr>
        <p:spPr>
          <a:xfrm>
            <a:off x="9163308" y="2116211"/>
            <a:ext cx="2472272" cy="3128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Spelling correction</a:t>
            </a:r>
            <a:endParaRPr dirty="0"/>
          </a:p>
        </p:txBody>
      </p:sp>
      <p:sp>
        <p:nvSpPr>
          <p:cNvPr id="56" name="Google Shape;9368;p129">
            <a:extLst>
              <a:ext uri="{FF2B5EF4-FFF2-40B4-BE49-F238E27FC236}">
                <a16:creationId xmlns:a16="http://schemas.microsoft.com/office/drawing/2014/main" id="{8B5D89C5-84C8-445F-A78D-98A7EA88BEA6}"/>
              </a:ext>
            </a:extLst>
          </p:cNvPr>
          <p:cNvSpPr txBox="1"/>
          <p:nvPr/>
        </p:nvSpPr>
        <p:spPr>
          <a:xfrm>
            <a:off x="6656128" y="4083841"/>
            <a:ext cx="1343011" cy="2786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Error rata</a:t>
            </a:r>
          </a:p>
          <a:p>
            <a:pPr marL="0" lvl="0" indent="0" algn="l" rtl="0">
              <a:spcBef>
                <a:spcPts val="0"/>
              </a:spcBef>
              <a:spcAft>
                <a:spcPts val="0"/>
              </a:spcAft>
              <a:buNone/>
            </a:pPr>
            <a:r>
              <a:rPr lang="en-US" sz="1400" dirty="0"/>
              <a:t>laten</a:t>
            </a:r>
            <a:r>
              <a:rPr lang="en-US" altLang="zh-CN" sz="1400" dirty="0"/>
              <a:t>cy</a:t>
            </a:r>
            <a:endParaRPr sz="1400" dirty="0"/>
          </a:p>
        </p:txBody>
      </p:sp>
      <p:cxnSp>
        <p:nvCxnSpPr>
          <p:cNvPr id="57" name="Google Shape;9370;p129">
            <a:extLst>
              <a:ext uri="{FF2B5EF4-FFF2-40B4-BE49-F238E27FC236}">
                <a16:creationId xmlns:a16="http://schemas.microsoft.com/office/drawing/2014/main" id="{F0A02987-3429-4FC6-B682-06C92746139A}"/>
              </a:ext>
            </a:extLst>
          </p:cNvPr>
          <p:cNvCxnSpPr>
            <a:cxnSpLocks/>
          </p:cNvCxnSpPr>
          <p:nvPr/>
        </p:nvCxnSpPr>
        <p:spPr>
          <a:xfrm>
            <a:off x="4095755" y="1610301"/>
            <a:ext cx="0" cy="738528"/>
          </a:xfrm>
          <a:prstGeom prst="straightConnector1">
            <a:avLst/>
          </a:prstGeom>
          <a:noFill/>
          <a:ln w="9525" cap="flat" cmpd="sng">
            <a:solidFill>
              <a:schemeClr val="dk2"/>
            </a:solidFill>
            <a:prstDash val="solid"/>
            <a:round/>
            <a:headEnd type="none" w="med" len="med"/>
            <a:tailEnd type="triangle" w="med" len="med"/>
          </a:ln>
        </p:spPr>
      </p:cxnSp>
      <p:sp>
        <p:nvSpPr>
          <p:cNvPr id="58" name="Google Shape;9359;p129">
            <a:extLst>
              <a:ext uri="{FF2B5EF4-FFF2-40B4-BE49-F238E27FC236}">
                <a16:creationId xmlns:a16="http://schemas.microsoft.com/office/drawing/2014/main" id="{99E4BEA9-FA5C-4014-B0C4-38C06A6D410C}"/>
              </a:ext>
            </a:extLst>
          </p:cNvPr>
          <p:cNvSpPr/>
          <p:nvPr/>
        </p:nvSpPr>
        <p:spPr>
          <a:xfrm>
            <a:off x="2683622" y="884916"/>
            <a:ext cx="2098626" cy="73547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200" b="1" dirty="0"/>
              <a:t>多麦克风阵列</a:t>
            </a:r>
            <a:endParaRPr sz="2200" b="1" dirty="0"/>
          </a:p>
        </p:txBody>
      </p:sp>
      <p:sp>
        <p:nvSpPr>
          <p:cNvPr id="59" name="Google Shape;8574;p119">
            <a:extLst>
              <a:ext uri="{FF2B5EF4-FFF2-40B4-BE49-F238E27FC236}">
                <a16:creationId xmlns:a16="http://schemas.microsoft.com/office/drawing/2014/main" id="{35D79D92-094D-4C10-BA9E-C8E9E390F0B7}"/>
              </a:ext>
            </a:extLst>
          </p:cNvPr>
          <p:cNvSpPr/>
          <p:nvPr/>
        </p:nvSpPr>
        <p:spPr>
          <a:xfrm>
            <a:off x="4887946" y="1357805"/>
            <a:ext cx="1547533" cy="43937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CTC</a:t>
            </a:r>
            <a:r>
              <a:rPr lang="zh-CN" altLang="en-US" sz="1000" dirty="0"/>
              <a:t>、</a:t>
            </a:r>
            <a:r>
              <a:rPr lang="en-US" altLang="zh-CN" sz="1000" dirty="0"/>
              <a:t>RNN-T</a:t>
            </a:r>
            <a:r>
              <a:rPr lang="zh-CN" altLang="en-US" sz="1000" dirty="0"/>
              <a:t>、</a:t>
            </a:r>
            <a:r>
              <a:rPr lang="en-US" altLang="zh-CN" sz="1000" dirty="0"/>
              <a:t>AED</a:t>
            </a:r>
            <a:endParaRPr sz="1000" dirty="0"/>
          </a:p>
        </p:txBody>
      </p:sp>
      <p:cxnSp>
        <p:nvCxnSpPr>
          <p:cNvPr id="60" name="Google Shape;9370;p129">
            <a:extLst>
              <a:ext uri="{FF2B5EF4-FFF2-40B4-BE49-F238E27FC236}">
                <a16:creationId xmlns:a16="http://schemas.microsoft.com/office/drawing/2014/main" id="{86A7BFC7-3088-4C95-AF78-9972021A92BF}"/>
              </a:ext>
            </a:extLst>
          </p:cNvPr>
          <p:cNvCxnSpPr>
            <a:cxnSpLocks/>
          </p:cNvCxnSpPr>
          <p:nvPr/>
        </p:nvCxnSpPr>
        <p:spPr>
          <a:xfrm>
            <a:off x="5661712" y="1793617"/>
            <a:ext cx="0" cy="479028"/>
          </a:xfrm>
          <a:prstGeom prst="straightConnector1">
            <a:avLst/>
          </a:prstGeom>
          <a:noFill/>
          <a:ln w="9525" cap="flat" cmpd="sng">
            <a:solidFill>
              <a:schemeClr val="dk2"/>
            </a:solidFill>
            <a:prstDash val="solid"/>
            <a:round/>
            <a:headEnd type="none" w="med" len="med"/>
            <a:tailEnd type="triangle" w="med" len="med"/>
          </a:ln>
        </p:spPr>
      </p:cxnSp>
      <p:sp>
        <p:nvSpPr>
          <p:cNvPr id="61" name="Google Shape;9391;p130">
            <a:extLst>
              <a:ext uri="{FF2B5EF4-FFF2-40B4-BE49-F238E27FC236}">
                <a16:creationId xmlns:a16="http://schemas.microsoft.com/office/drawing/2014/main" id="{B58D2870-E14D-4648-8829-C044846076A6}"/>
              </a:ext>
            </a:extLst>
          </p:cNvPr>
          <p:cNvSpPr/>
          <p:nvPr/>
        </p:nvSpPr>
        <p:spPr>
          <a:xfrm>
            <a:off x="8490513" y="4135043"/>
            <a:ext cx="3422199" cy="2237095"/>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392;p130">
            <a:extLst>
              <a:ext uri="{FF2B5EF4-FFF2-40B4-BE49-F238E27FC236}">
                <a16:creationId xmlns:a16="http://schemas.microsoft.com/office/drawing/2014/main" id="{F7A86F3F-2B36-45F8-B634-3DDD58AC282B}"/>
              </a:ext>
            </a:extLst>
          </p:cNvPr>
          <p:cNvSpPr txBox="1"/>
          <p:nvPr/>
        </p:nvSpPr>
        <p:spPr>
          <a:xfrm>
            <a:off x="8749573" y="4230721"/>
            <a:ext cx="2850218"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altLang="en-US" sz="1600" dirty="0">
                <a:latin typeface="Times New Roman"/>
                <a:ea typeface="Times New Roman"/>
                <a:cs typeface="Times New Roman"/>
                <a:sym typeface="Times New Roman"/>
              </a:rPr>
              <a:t>工程部署</a:t>
            </a:r>
            <a:endParaRPr sz="1600" dirty="0">
              <a:latin typeface="Times New Roman"/>
              <a:ea typeface="Times New Roman"/>
              <a:cs typeface="Times New Roman"/>
              <a:sym typeface="Times New Roman"/>
            </a:endParaRPr>
          </a:p>
        </p:txBody>
      </p:sp>
      <p:sp>
        <p:nvSpPr>
          <p:cNvPr id="63" name="Google Shape;9396;p130">
            <a:extLst>
              <a:ext uri="{FF2B5EF4-FFF2-40B4-BE49-F238E27FC236}">
                <a16:creationId xmlns:a16="http://schemas.microsoft.com/office/drawing/2014/main" id="{057D7849-0A62-4B99-9118-7659C04CD72D}"/>
              </a:ext>
            </a:extLst>
          </p:cNvPr>
          <p:cNvSpPr/>
          <p:nvPr/>
        </p:nvSpPr>
        <p:spPr>
          <a:xfrm>
            <a:off x="8609125" y="4926118"/>
            <a:ext cx="1511431" cy="734135"/>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Times New Roman"/>
                <a:ea typeface="Times New Roman"/>
                <a:cs typeface="Times New Roman"/>
                <a:sym typeface="Times New Roman"/>
              </a:rPr>
              <a:t>嵌入式部署</a:t>
            </a:r>
            <a:endParaRPr dirty="0">
              <a:latin typeface="Times New Roman"/>
              <a:ea typeface="Times New Roman"/>
              <a:cs typeface="Times New Roman"/>
              <a:sym typeface="Times New Roman"/>
            </a:endParaRPr>
          </a:p>
        </p:txBody>
      </p:sp>
      <p:sp>
        <p:nvSpPr>
          <p:cNvPr id="64" name="Google Shape;9397;p130">
            <a:extLst>
              <a:ext uri="{FF2B5EF4-FFF2-40B4-BE49-F238E27FC236}">
                <a16:creationId xmlns:a16="http://schemas.microsoft.com/office/drawing/2014/main" id="{29E81677-49D8-4C9F-819A-75AC8E171776}"/>
              </a:ext>
            </a:extLst>
          </p:cNvPr>
          <p:cNvSpPr/>
          <p:nvPr/>
        </p:nvSpPr>
        <p:spPr>
          <a:xfrm>
            <a:off x="10283335" y="4926118"/>
            <a:ext cx="1511431" cy="734135"/>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Times New Roman"/>
                <a:ea typeface="Times New Roman"/>
                <a:cs typeface="Times New Roman"/>
                <a:sym typeface="Times New Roman"/>
              </a:rPr>
              <a:t>云端部署</a:t>
            </a:r>
            <a:endParaRPr dirty="0">
              <a:latin typeface="Times New Roman"/>
              <a:ea typeface="Times New Roman"/>
              <a:cs typeface="Times New Roman"/>
              <a:sym typeface="Times New Roman"/>
            </a:endParaRPr>
          </a:p>
        </p:txBody>
      </p:sp>
      <p:sp>
        <p:nvSpPr>
          <p:cNvPr id="65" name="Google Shape;9391;p130">
            <a:extLst>
              <a:ext uri="{FF2B5EF4-FFF2-40B4-BE49-F238E27FC236}">
                <a16:creationId xmlns:a16="http://schemas.microsoft.com/office/drawing/2014/main" id="{58C6ABF8-7C00-44CA-9EC9-31B73B290A00}"/>
              </a:ext>
            </a:extLst>
          </p:cNvPr>
          <p:cNvSpPr/>
          <p:nvPr/>
        </p:nvSpPr>
        <p:spPr>
          <a:xfrm>
            <a:off x="7029914" y="850252"/>
            <a:ext cx="3422199" cy="1356198"/>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9370;p129">
            <a:extLst>
              <a:ext uri="{FF2B5EF4-FFF2-40B4-BE49-F238E27FC236}">
                <a16:creationId xmlns:a16="http://schemas.microsoft.com/office/drawing/2014/main" id="{BFA0B6C4-23DD-4603-869B-80D33B47CDAD}"/>
              </a:ext>
            </a:extLst>
          </p:cNvPr>
          <p:cNvCxnSpPr>
            <a:cxnSpLocks/>
          </p:cNvCxnSpPr>
          <p:nvPr/>
        </p:nvCxnSpPr>
        <p:spPr>
          <a:xfrm>
            <a:off x="10283335" y="3690711"/>
            <a:ext cx="0" cy="444331"/>
          </a:xfrm>
          <a:prstGeom prst="straightConnector1">
            <a:avLst/>
          </a:prstGeom>
          <a:noFill/>
          <a:ln w="9525" cap="flat" cmpd="sng">
            <a:solidFill>
              <a:schemeClr val="dk2"/>
            </a:solidFill>
            <a:prstDash val="solid"/>
            <a:round/>
            <a:headEnd type="none" w="med" len="med"/>
            <a:tailEnd type="triangle" w="med" len="med"/>
          </a:ln>
        </p:spPr>
      </p:cxnSp>
      <p:sp>
        <p:nvSpPr>
          <p:cNvPr id="67" name="Google Shape;9391;p130">
            <a:extLst>
              <a:ext uri="{FF2B5EF4-FFF2-40B4-BE49-F238E27FC236}">
                <a16:creationId xmlns:a16="http://schemas.microsoft.com/office/drawing/2014/main" id="{AD92D1B9-BF30-47C2-97B9-3157B6E7E5D4}"/>
              </a:ext>
            </a:extLst>
          </p:cNvPr>
          <p:cNvSpPr/>
          <p:nvPr/>
        </p:nvSpPr>
        <p:spPr>
          <a:xfrm>
            <a:off x="4755704" y="4119650"/>
            <a:ext cx="3448744" cy="2508435"/>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368;p129">
            <a:extLst>
              <a:ext uri="{FF2B5EF4-FFF2-40B4-BE49-F238E27FC236}">
                <a16:creationId xmlns:a16="http://schemas.microsoft.com/office/drawing/2014/main" id="{1D5B9B93-0601-4B33-BB0F-2375ACB6944E}"/>
              </a:ext>
            </a:extLst>
          </p:cNvPr>
          <p:cNvSpPr txBox="1"/>
          <p:nvPr/>
        </p:nvSpPr>
        <p:spPr>
          <a:xfrm>
            <a:off x="6551169" y="3588546"/>
            <a:ext cx="1217347" cy="3128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Wenet</a:t>
            </a:r>
            <a:endParaRPr dirty="0"/>
          </a:p>
        </p:txBody>
      </p:sp>
      <p:sp>
        <p:nvSpPr>
          <p:cNvPr id="70" name="矩形 47">
            <a:extLst>
              <a:ext uri="{FF2B5EF4-FFF2-40B4-BE49-F238E27FC236}">
                <a16:creationId xmlns:a16="http://schemas.microsoft.com/office/drawing/2014/main" id="{B8F018DD-CC8B-4D81-B2B8-17DA3FA93A45}"/>
              </a:ext>
            </a:extLst>
          </p:cNvPr>
          <p:cNvSpPr>
            <a:spLocks noChangeArrowheads="1"/>
          </p:cNvSpPr>
          <p:nvPr/>
        </p:nvSpPr>
        <p:spPr bwMode="auto">
          <a:xfrm>
            <a:off x="11074087" y="6552538"/>
            <a:ext cx="1196837" cy="3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b="1" dirty="0">
                <a:solidFill>
                  <a:srgbClr val="333333"/>
                </a:solidFill>
                <a:latin typeface="Arial" panose="020B0604020202020204" pitchFamily="34" charset="0"/>
                <a:cs typeface="+mn-ea"/>
                <a:sym typeface="Arial" panose="020B0604020202020204" pitchFamily="34" charset="0"/>
              </a:rPr>
              <a:t>整体架构图</a:t>
            </a:r>
            <a:endParaRPr lang="zh-CN" altLang="en-US" sz="14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291881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 name="iṧľíḋê"/>
          <p:cNvSpPr/>
          <p:nvPr/>
        </p:nvSpPr>
        <p:spPr bwMode="gray">
          <a:xfrm>
            <a:off x="677778" y="4791117"/>
            <a:ext cx="3400673" cy="1823314"/>
          </a:xfrm>
          <a:prstGeom prst="rect">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defRPr/>
            </a:pPr>
            <a:r>
              <a:rPr lang="en-US" altLang="zh-CN"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connectionist </a:t>
            </a:r>
            <a:r>
              <a:rPr lang="en-US" altLang="zh-CN" sz="1400" kern="0" dirty="0" err="1">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temporak</a:t>
            </a:r>
            <a:r>
              <a:rPr lang="en-US" altLang="zh-CN"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 classification</a:t>
            </a:r>
            <a:r>
              <a:rPr lang="zh-CN" altLang="en-US"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CTC</a:t>
            </a:r>
            <a:r>
              <a:rPr lang="zh-CN" altLang="en-US"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，直接对序列数据进行学习，不需要帧级别的标注，而在输出序列和最终标签之间增加了多对一的空间映射和</a:t>
            </a:r>
            <a:r>
              <a:rPr lang="zh-CN" altLang="en-US" sz="1400" kern="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显示对齐</a:t>
            </a:r>
            <a:r>
              <a:rPr lang="zh-CN" altLang="en-US"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标题 2"/>
          <p:cNvSpPr>
            <a:spLocks noGrp="1"/>
          </p:cNvSpPr>
          <p:nvPr>
            <p:ph type="title"/>
          </p:nvPr>
        </p:nvSpPr>
        <p:spPr/>
        <p:txBody>
          <a:bodyPr/>
          <a:lstStyle/>
          <a:p>
            <a:r>
              <a:rPr lang="en-US" altLang="zh-CN" dirty="0">
                <a:sym typeface="Arial" panose="020B0604020202020204" pitchFamily="34" charset="0"/>
              </a:rPr>
              <a:t>2.3  </a:t>
            </a:r>
            <a:r>
              <a:rPr lang="zh-CN" altLang="en-US" dirty="0">
                <a:sym typeface="Arial" panose="020B0604020202020204" pitchFamily="34" charset="0"/>
              </a:rPr>
              <a:t>智能语音控制交互 </a:t>
            </a:r>
            <a:r>
              <a:rPr lang="en-US" altLang="zh-CN" dirty="0">
                <a:sym typeface="Arial" panose="020B0604020202020204" pitchFamily="34" charset="0"/>
              </a:rPr>
              <a:t>– </a:t>
            </a:r>
            <a:r>
              <a:rPr lang="zh-CN" altLang="en-US" dirty="0">
                <a:sym typeface="Arial" panose="020B0604020202020204" pitchFamily="34" charset="0"/>
              </a:rPr>
              <a:t>序列对齐问题</a:t>
            </a:r>
          </a:p>
        </p:txBody>
      </p:sp>
      <p:sp>
        <p:nvSpPr>
          <p:cNvPr id="19" name="ïṡḷîḑé"/>
          <p:cNvSpPr/>
          <p:nvPr/>
        </p:nvSpPr>
        <p:spPr bwMode="gray">
          <a:xfrm>
            <a:off x="683850" y="3876717"/>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CTC</a:t>
            </a:r>
          </a:p>
        </p:txBody>
      </p:sp>
      <p:sp>
        <p:nvSpPr>
          <p:cNvPr id="21" name="îŝľîḋé"/>
          <p:cNvSpPr/>
          <p:nvPr/>
        </p:nvSpPr>
        <p:spPr bwMode="gray">
          <a:xfrm>
            <a:off x="4412625" y="3876717"/>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AED</a:t>
            </a:r>
          </a:p>
        </p:txBody>
      </p:sp>
      <p:sp>
        <p:nvSpPr>
          <p:cNvPr id="22" name="îṧḻíḓé"/>
          <p:cNvSpPr/>
          <p:nvPr/>
        </p:nvSpPr>
        <p:spPr bwMode="gray">
          <a:xfrm>
            <a:off x="4412625" y="4791117"/>
            <a:ext cx="3400673" cy="1823314"/>
          </a:xfrm>
          <a:prstGeom prst="rect">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pPr>
            <a:r>
              <a:rPr lang="en-US" altLang="zh-CN"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attention-based Encoder-Decoder</a:t>
            </a:r>
            <a:r>
              <a:rPr lang="zh-CN" altLang="en-US"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AED</a:t>
            </a:r>
            <a:r>
              <a:rPr lang="zh-CN" altLang="en-US"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，将语音识别任务看作序列对序列的问题，即输入语音特征到识别结果的转化问题。并进行</a:t>
            </a:r>
            <a:r>
              <a:rPr lang="zh-CN" altLang="en-US" sz="1400" kern="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隐式对齐</a:t>
            </a:r>
            <a:r>
              <a:rPr lang="zh-CN" altLang="en-US"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，但是对齐具有盲目性，因此常会与</a:t>
            </a:r>
            <a:r>
              <a:rPr lang="en-US" altLang="zh-CN"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CTC</a:t>
            </a:r>
            <a:r>
              <a:rPr lang="zh-CN" altLang="en-US"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相结合进行联合优化。</a:t>
            </a:r>
          </a:p>
        </p:txBody>
      </p:sp>
      <p:sp>
        <p:nvSpPr>
          <p:cNvPr id="23" name="ïṥ1ïḑe"/>
          <p:cNvSpPr/>
          <p:nvPr/>
        </p:nvSpPr>
        <p:spPr bwMode="gray">
          <a:xfrm>
            <a:off x="8141400" y="3876717"/>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RNN-T</a:t>
            </a:r>
          </a:p>
        </p:txBody>
      </p:sp>
      <p:sp>
        <p:nvSpPr>
          <p:cNvPr id="24" name="íşľíḋê"/>
          <p:cNvSpPr/>
          <p:nvPr/>
        </p:nvSpPr>
        <p:spPr bwMode="gray">
          <a:xfrm>
            <a:off x="8141401" y="4791117"/>
            <a:ext cx="3400672" cy="1823314"/>
          </a:xfrm>
          <a:prstGeom prst="rect">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pPr>
            <a:r>
              <a:rPr lang="en-US" altLang="zh-CN"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Recurrent Neural Network Transducer</a:t>
            </a:r>
            <a:r>
              <a:rPr lang="zh-CN" altLang="en-US"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RNN-T</a:t>
            </a:r>
            <a:r>
              <a:rPr lang="zh-CN" altLang="en-US"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，为了</a:t>
            </a:r>
            <a:r>
              <a:rPr lang="zh-CN" altLang="en-US" sz="1400" kern="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联合优化声学模型和语言模型</a:t>
            </a:r>
            <a:r>
              <a:rPr lang="zh-CN" altLang="en-US"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RNN-T</a:t>
            </a:r>
            <a:r>
              <a:rPr lang="zh-CN" altLang="en-US" sz="1400" kern="0" dirty="0">
                <a:solidFill>
                  <a:prstClr val="black">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能更好的对输出结果前后词之间的依赖关系进行建模。</a:t>
            </a:r>
          </a:p>
        </p:txBody>
      </p:sp>
      <p:pic>
        <p:nvPicPr>
          <p:cNvPr id="2" name="图片 1">
            <a:extLst>
              <a:ext uri="{FF2B5EF4-FFF2-40B4-BE49-F238E27FC236}">
                <a16:creationId xmlns:a16="http://schemas.microsoft.com/office/drawing/2014/main" id="{7020655A-DCB3-4E52-B52A-90D1601D6A87}"/>
              </a:ext>
            </a:extLst>
          </p:cNvPr>
          <p:cNvPicPr>
            <a:picLocks noChangeAspect="1"/>
          </p:cNvPicPr>
          <p:nvPr/>
        </p:nvPicPr>
        <p:blipFill>
          <a:blip r:embed="rId3"/>
          <a:stretch>
            <a:fillRect/>
          </a:stretch>
        </p:blipFill>
        <p:spPr>
          <a:xfrm>
            <a:off x="1415273" y="1376629"/>
            <a:ext cx="2021201" cy="2121996"/>
          </a:xfrm>
          <a:prstGeom prst="rect">
            <a:avLst/>
          </a:prstGeom>
        </p:spPr>
      </p:pic>
      <p:pic>
        <p:nvPicPr>
          <p:cNvPr id="6" name="图片 5">
            <a:extLst>
              <a:ext uri="{FF2B5EF4-FFF2-40B4-BE49-F238E27FC236}">
                <a16:creationId xmlns:a16="http://schemas.microsoft.com/office/drawing/2014/main" id="{6E9952D9-58CF-4848-B0AB-607FF8D2A7F7}"/>
              </a:ext>
            </a:extLst>
          </p:cNvPr>
          <p:cNvPicPr>
            <a:picLocks noChangeAspect="1"/>
          </p:cNvPicPr>
          <p:nvPr/>
        </p:nvPicPr>
        <p:blipFill>
          <a:blip r:embed="rId4"/>
          <a:stretch>
            <a:fillRect/>
          </a:stretch>
        </p:blipFill>
        <p:spPr>
          <a:xfrm>
            <a:off x="4937627" y="1053369"/>
            <a:ext cx="2350668" cy="2631066"/>
          </a:xfrm>
          <a:prstGeom prst="rect">
            <a:avLst/>
          </a:prstGeom>
        </p:spPr>
      </p:pic>
      <p:pic>
        <p:nvPicPr>
          <p:cNvPr id="7" name="图片 6">
            <a:extLst>
              <a:ext uri="{FF2B5EF4-FFF2-40B4-BE49-F238E27FC236}">
                <a16:creationId xmlns:a16="http://schemas.microsoft.com/office/drawing/2014/main" id="{3CA0C8A6-0834-4EBD-89D6-FBFCF04EB921}"/>
              </a:ext>
            </a:extLst>
          </p:cNvPr>
          <p:cNvPicPr>
            <a:picLocks noChangeAspect="1"/>
          </p:cNvPicPr>
          <p:nvPr/>
        </p:nvPicPr>
        <p:blipFill>
          <a:blip r:embed="rId5"/>
          <a:stretch>
            <a:fillRect/>
          </a:stretch>
        </p:blipFill>
        <p:spPr>
          <a:xfrm>
            <a:off x="8466213" y="789076"/>
            <a:ext cx="2526918" cy="28093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 name="标题 32"/>
          <p:cNvSpPr>
            <a:spLocks noGrp="1"/>
          </p:cNvSpPr>
          <p:nvPr>
            <p:ph type="title"/>
          </p:nvPr>
        </p:nvSpPr>
        <p:spPr>
          <a:xfrm>
            <a:off x="217626" y="193467"/>
            <a:ext cx="9056851" cy="617518"/>
          </a:xfrm>
        </p:spPr>
        <p:txBody>
          <a:bodyPr/>
          <a:lstStyle/>
          <a:p>
            <a:r>
              <a:rPr lang="en-US" altLang="zh-CN" dirty="0">
                <a:sym typeface="Arial" panose="020B0604020202020204" pitchFamily="34" charset="0"/>
              </a:rPr>
              <a:t>2.4  </a:t>
            </a:r>
            <a:r>
              <a:rPr lang="zh-CN" altLang="en-US" dirty="0">
                <a:sym typeface="Arial" panose="020B0604020202020204" pitchFamily="34" charset="0"/>
              </a:rPr>
              <a:t>智能语音控制交互 </a:t>
            </a:r>
            <a:r>
              <a:rPr lang="en-US" altLang="zh-CN" dirty="0">
                <a:sym typeface="Arial" panose="020B0604020202020204" pitchFamily="34" charset="0"/>
              </a:rPr>
              <a:t>– </a:t>
            </a:r>
            <a:r>
              <a:rPr lang="zh-CN" altLang="en-US" dirty="0">
                <a:sym typeface="Arial" panose="020B0604020202020204" pitchFamily="34" charset="0"/>
              </a:rPr>
              <a:t>识别准确性</a:t>
            </a:r>
          </a:p>
        </p:txBody>
      </p:sp>
      <p:sp>
        <p:nvSpPr>
          <p:cNvPr id="4" name="矩形 47">
            <a:extLst>
              <a:ext uri="{FF2B5EF4-FFF2-40B4-BE49-F238E27FC236}">
                <a16:creationId xmlns:a16="http://schemas.microsoft.com/office/drawing/2014/main" id="{DF3AE38A-A882-40F4-A32F-F0BC01B539C3}"/>
              </a:ext>
            </a:extLst>
          </p:cNvPr>
          <p:cNvSpPr>
            <a:spLocks noChangeArrowheads="1"/>
          </p:cNvSpPr>
          <p:nvPr/>
        </p:nvSpPr>
        <p:spPr bwMode="auto">
          <a:xfrm>
            <a:off x="428625" y="969272"/>
            <a:ext cx="7920037" cy="39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spcBef>
                <a:spcPct val="0"/>
              </a:spcBef>
              <a:buNone/>
            </a:pPr>
            <a:r>
              <a:rPr lang="zh-CN" altLang="en-US" sz="1600" b="1" dirty="0">
                <a:solidFill>
                  <a:srgbClr val="333333"/>
                </a:solidFill>
                <a:latin typeface="Arial" panose="020B0604020202020204" pitchFamily="34" charset="0"/>
                <a:cs typeface="+mn-ea"/>
                <a:sym typeface="Arial" panose="020B0604020202020204" pitchFamily="34" charset="0"/>
              </a:rPr>
              <a:t>识别准确性：</a:t>
            </a:r>
            <a:r>
              <a:rPr lang="zh-CN" altLang="en-US" sz="1600" dirty="0">
                <a:solidFill>
                  <a:srgbClr val="333333"/>
                </a:solidFill>
                <a:latin typeface="Arial" panose="020B0604020202020204" pitchFamily="34" charset="0"/>
                <a:cs typeface="+mn-ea"/>
                <a:sym typeface="Arial" panose="020B0604020202020204" pitchFamily="34" charset="0"/>
              </a:rPr>
              <a:t>口音、交叉语言、语境偏移  </a:t>
            </a:r>
            <a:r>
              <a:rPr lang="en-US" altLang="zh-CN" sz="1600" dirty="0">
                <a:solidFill>
                  <a:srgbClr val="333333"/>
                </a:solidFill>
                <a:latin typeface="Arial" panose="020B0604020202020204" pitchFamily="34" charset="0"/>
                <a:cs typeface="+mn-ea"/>
                <a:sym typeface="Wingdings" panose="05000000000000000000" pitchFamily="2" charset="2"/>
              </a:rPr>
              <a:t> </a:t>
            </a:r>
            <a:r>
              <a:rPr lang="zh-CN" altLang="en-US" sz="1600" b="1" dirty="0">
                <a:solidFill>
                  <a:srgbClr val="333333"/>
                </a:solidFill>
                <a:latin typeface="Arial" panose="020B0604020202020204" pitchFamily="34" charset="0"/>
                <a:cs typeface="+mn-ea"/>
                <a:sym typeface="Wingdings" panose="05000000000000000000" pitchFamily="2" charset="2"/>
              </a:rPr>
              <a:t>迁移学习、联合建模</a:t>
            </a:r>
            <a:endParaRPr lang="en-US" altLang="zh-CN" sz="1600" b="1" dirty="0">
              <a:solidFill>
                <a:srgbClr val="333333"/>
              </a:solidFill>
              <a:latin typeface="Arial" panose="020B0604020202020204" pitchFamily="34" charset="0"/>
              <a:cs typeface="+mn-ea"/>
              <a:sym typeface="Arial" panose="020B0604020202020204" pitchFamily="34" charset="0"/>
            </a:endParaRPr>
          </a:p>
        </p:txBody>
      </p:sp>
      <p:pic>
        <p:nvPicPr>
          <p:cNvPr id="3" name="图片 2">
            <a:extLst>
              <a:ext uri="{FF2B5EF4-FFF2-40B4-BE49-F238E27FC236}">
                <a16:creationId xmlns:a16="http://schemas.microsoft.com/office/drawing/2014/main" id="{F673553F-2545-41AB-9468-730E1DBE046A}"/>
              </a:ext>
            </a:extLst>
          </p:cNvPr>
          <p:cNvPicPr>
            <a:picLocks noChangeAspect="1"/>
          </p:cNvPicPr>
          <p:nvPr/>
        </p:nvPicPr>
        <p:blipFill>
          <a:blip r:embed="rId3"/>
          <a:stretch>
            <a:fillRect/>
          </a:stretch>
        </p:blipFill>
        <p:spPr>
          <a:xfrm>
            <a:off x="167307" y="1574646"/>
            <a:ext cx="8513850" cy="2873029"/>
          </a:xfrm>
          <a:prstGeom prst="rect">
            <a:avLst/>
          </a:prstGeom>
        </p:spPr>
      </p:pic>
      <p:pic>
        <p:nvPicPr>
          <p:cNvPr id="7" name="图片 6">
            <a:extLst>
              <a:ext uri="{FF2B5EF4-FFF2-40B4-BE49-F238E27FC236}">
                <a16:creationId xmlns:a16="http://schemas.microsoft.com/office/drawing/2014/main" id="{AD744889-523A-4C78-A11D-4DC22EFA52A0}"/>
              </a:ext>
            </a:extLst>
          </p:cNvPr>
          <p:cNvPicPr>
            <a:picLocks noChangeAspect="1"/>
          </p:cNvPicPr>
          <p:nvPr/>
        </p:nvPicPr>
        <p:blipFill>
          <a:blip r:embed="rId4"/>
          <a:stretch>
            <a:fillRect/>
          </a:stretch>
        </p:blipFill>
        <p:spPr>
          <a:xfrm>
            <a:off x="8681157" y="1248733"/>
            <a:ext cx="3182231" cy="3082319"/>
          </a:xfrm>
          <a:prstGeom prst="rect">
            <a:avLst/>
          </a:prstGeom>
        </p:spPr>
      </p:pic>
      <p:sp>
        <p:nvSpPr>
          <p:cNvPr id="17" name="TextBox 21">
            <a:extLst>
              <a:ext uri="{FF2B5EF4-FFF2-40B4-BE49-F238E27FC236}">
                <a16:creationId xmlns:a16="http://schemas.microsoft.com/office/drawing/2014/main" id="{5B6B07C3-24A4-4FCA-B862-09920F78F1E4}"/>
              </a:ext>
            </a:extLst>
          </p:cNvPr>
          <p:cNvSpPr txBox="1">
            <a:spLocks noChangeArrowheads="1"/>
          </p:cNvSpPr>
          <p:nvPr/>
        </p:nvSpPr>
        <p:spPr bwMode="auto">
          <a:xfrm>
            <a:off x="2111061" y="4759516"/>
            <a:ext cx="8625627" cy="118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zh-CN" altLang="en-US" sz="1200" b="1" dirty="0">
                <a:solidFill>
                  <a:srgbClr val="000000"/>
                </a:solidFill>
                <a:ea typeface="微软雅黑" panose="020B0503020204020204" pitchFamily="34" charset="-122"/>
                <a:cs typeface="+mn-ea"/>
                <a:sym typeface="Arial" panose="020B0604020202020204" pitchFamily="34" charset="0"/>
              </a:rPr>
              <a:t>问题：小样本数据集等问题（方言数据较少）</a:t>
            </a:r>
            <a:endParaRPr lang="en-US" altLang="zh-CN" sz="1200" b="1" dirty="0">
              <a:solidFill>
                <a:srgbClr val="000000"/>
              </a:solidFill>
              <a:ea typeface="微软雅黑" panose="020B0503020204020204" pitchFamily="34" charset="-122"/>
              <a:cs typeface="+mn-ea"/>
              <a:sym typeface="Arial" panose="020B0604020202020204" pitchFamily="34" charset="0"/>
            </a:endParaRPr>
          </a:p>
          <a:p>
            <a:pPr algn="just" eaLnBrk="1" hangingPunct="1">
              <a:lnSpc>
                <a:spcPct val="120000"/>
              </a:lnSpc>
            </a:pPr>
            <a:r>
              <a:rPr lang="zh-CN" altLang="en-US" sz="1200" dirty="0">
                <a:solidFill>
                  <a:srgbClr val="000000"/>
                </a:solidFill>
                <a:ea typeface="微软雅黑" panose="020B0503020204020204" pitchFamily="34" charset="-122"/>
                <a:cs typeface="+mn-ea"/>
                <a:sym typeface="Arial" panose="020B0604020202020204" pitchFamily="34" charset="0"/>
              </a:rPr>
              <a:t>比赛：</a:t>
            </a:r>
            <a:r>
              <a:rPr lang="en-US" altLang="zh-CN" sz="1200" dirty="0">
                <a:solidFill>
                  <a:srgbClr val="000000"/>
                </a:solidFill>
                <a:ea typeface="微软雅黑" panose="020B0503020204020204" pitchFamily="34" charset="-122"/>
                <a:cs typeface="+mn-ea"/>
                <a:sym typeface="Arial" panose="020B0604020202020204" pitchFamily="34" charset="0"/>
              </a:rPr>
              <a:t>IARPA Open </a:t>
            </a:r>
            <a:r>
              <a:rPr lang="en-US" altLang="zh-CN" sz="1200" dirty="0" err="1">
                <a:solidFill>
                  <a:srgbClr val="000000"/>
                </a:solidFill>
                <a:ea typeface="微软雅黑" panose="020B0503020204020204" pitchFamily="34" charset="-122"/>
                <a:cs typeface="+mn-ea"/>
                <a:sym typeface="Arial" panose="020B0604020202020204" pitchFamily="34" charset="0"/>
              </a:rPr>
              <a:t>Autimatic</a:t>
            </a:r>
            <a:r>
              <a:rPr lang="en-US" altLang="zh-CN" sz="1200" dirty="0">
                <a:solidFill>
                  <a:srgbClr val="000000"/>
                </a:solidFill>
                <a:ea typeface="微软雅黑" panose="020B0503020204020204" pitchFamily="34" charset="-122"/>
                <a:cs typeface="+mn-ea"/>
                <a:sym typeface="Arial" panose="020B0604020202020204" pitchFamily="34" charset="0"/>
              </a:rPr>
              <a:t> Speech Recognition Challenge(OpenASR20)</a:t>
            </a:r>
            <a:r>
              <a:rPr lang="zh-CN" altLang="en-US" sz="1200" dirty="0">
                <a:solidFill>
                  <a:srgbClr val="000000"/>
                </a:solidFill>
                <a:ea typeface="微软雅黑" panose="020B0503020204020204" pitchFamily="34" charset="-122"/>
                <a:cs typeface="+mn-ea"/>
                <a:sym typeface="Arial" panose="020B0604020202020204" pitchFamily="34" charset="0"/>
              </a:rPr>
              <a:t>，国际性小样本小语种挑战赛。数据集主要包括粤语、越南语等十种语言。</a:t>
            </a:r>
            <a:endParaRPr lang="en-US" altLang="zh-CN" sz="1200" dirty="0">
              <a:solidFill>
                <a:srgbClr val="000000"/>
              </a:solidFill>
              <a:ea typeface="微软雅黑" panose="020B0503020204020204" pitchFamily="34" charset="-122"/>
              <a:cs typeface="+mn-ea"/>
              <a:sym typeface="Arial" panose="020B0604020202020204" pitchFamily="34" charset="0"/>
            </a:endParaRPr>
          </a:p>
          <a:p>
            <a:pPr algn="just" eaLnBrk="1" hangingPunct="1">
              <a:lnSpc>
                <a:spcPct val="120000"/>
              </a:lnSpc>
            </a:pPr>
            <a:r>
              <a:rPr lang="zh-CN" altLang="en-US" sz="1200" dirty="0">
                <a:solidFill>
                  <a:srgbClr val="000000"/>
                </a:solidFill>
                <a:ea typeface="微软雅黑" panose="020B0503020204020204" pitchFamily="34" charset="-122"/>
                <a:cs typeface="+mn-ea"/>
                <a:sym typeface="Arial" panose="020B0604020202020204" pitchFamily="34" charset="0"/>
              </a:rPr>
              <a:t>方法：数据清洗、数据增强、基于无监督的预训练模型进行</a:t>
            </a:r>
            <a:r>
              <a:rPr lang="en-US" altLang="zh-CN" sz="1200" dirty="0">
                <a:solidFill>
                  <a:srgbClr val="FF0000"/>
                </a:solidFill>
                <a:ea typeface="微软雅黑" panose="020B0503020204020204" pitchFamily="34" charset="-122"/>
                <a:cs typeface="+mn-ea"/>
                <a:sym typeface="Arial" panose="020B0604020202020204" pitchFamily="34" charset="0"/>
              </a:rPr>
              <a:t>Fine-Tuning</a:t>
            </a:r>
            <a:r>
              <a:rPr lang="zh-CN" altLang="en-US" sz="1200" dirty="0">
                <a:solidFill>
                  <a:srgbClr val="000000"/>
                </a:solidFill>
                <a:ea typeface="微软雅黑" panose="020B0503020204020204" pitchFamily="34" charset="-122"/>
                <a:cs typeface="+mn-ea"/>
                <a:sym typeface="Arial" panose="020B0604020202020204" pitchFamily="34" charset="0"/>
              </a:rPr>
              <a:t>、或使用现有声学模型（例如</a:t>
            </a:r>
            <a:r>
              <a:rPr lang="en-US" altLang="zh-CN" sz="1200" dirty="0">
                <a:solidFill>
                  <a:srgbClr val="000000"/>
                </a:solidFill>
                <a:ea typeface="微软雅黑" panose="020B0503020204020204" pitchFamily="34" charset="-122"/>
                <a:cs typeface="+mn-ea"/>
                <a:sym typeface="Arial" panose="020B0604020202020204" pitchFamily="34" charset="0"/>
              </a:rPr>
              <a:t>wav2vec 2.0</a:t>
            </a:r>
            <a:r>
              <a:rPr lang="zh-CN" altLang="en-US" sz="1200" dirty="0">
                <a:solidFill>
                  <a:srgbClr val="000000"/>
                </a:solidFill>
                <a:ea typeface="微软雅黑" panose="020B0503020204020204" pitchFamily="34" charset="-122"/>
                <a:cs typeface="+mn-ea"/>
                <a:sym typeface="Arial" panose="020B0604020202020204" pitchFamily="34" charset="0"/>
              </a:rPr>
              <a:t>）进行</a:t>
            </a:r>
            <a:r>
              <a:rPr lang="zh-CN" altLang="en-US" sz="1200" dirty="0">
                <a:solidFill>
                  <a:srgbClr val="FF0000"/>
                </a:solidFill>
                <a:ea typeface="微软雅黑" panose="020B0503020204020204" pitchFamily="34" charset="-122"/>
                <a:cs typeface="+mn-ea"/>
                <a:sym typeface="Arial" panose="020B0604020202020204" pitchFamily="34" charset="0"/>
              </a:rPr>
              <a:t>迁移</a:t>
            </a:r>
            <a:endParaRPr lang="en-US" altLang="zh-CN" sz="1200" dirty="0">
              <a:solidFill>
                <a:srgbClr val="FF0000"/>
              </a:solidFill>
              <a:ea typeface="微软雅黑" panose="020B0503020204020204" pitchFamily="34" charset="-122"/>
              <a:cs typeface="+mn-ea"/>
              <a:sym typeface="Arial" panose="020B0604020202020204" pitchFamily="34" charset="0"/>
            </a:endParaRPr>
          </a:p>
          <a:p>
            <a:pPr algn="just" eaLnBrk="1" hangingPunct="1">
              <a:lnSpc>
                <a:spcPct val="120000"/>
              </a:lnSpc>
            </a:pPr>
            <a:r>
              <a:rPr lang="zh-CN" altLang="en-US" sz="1200" dirty="0">
                <a:solidFill>
                  <a:srgbClr val="000000"/>
                </a:solidFill>
                <a:ea typeface="微软雅黑" panose="020B0503020204020204" pitchFamily="34" charset="-122"/>
                <a:cs typeface="+mn-ea"/>
                <a:sym typeface="Arial" panose="020B0604020202020204" pitchFamily="34" charset="0"/>
              </a:rPr>
              <a:t>我们的工作：在</a:t>
            </a:r>
            <a:r>
              <a:rPr lang="en-US" altLang="zh-CN" sz="1200" dirty="0">
                <a:solidFill>
                  <a:srgbClr val="000000"/>
                </a:solidFill>
                <a:ea typeface="微软雅黑" panose="020B0503020204020204" pitchFamily="34" charset="-122"/>
                <a:cs typeface="+mn-ea"/>
                <a:sym typeface="Arial" panose="020B0604020202020204" pitchFamily="34" charset="0"/>
              </a:rPr>
              <a:t>wav2vec</a:t>
            </a:r>
            <a:r>
              <a:rPr lang="zh-CN" altLang="en-US" sz="1200" dirty="0">
                <a:solidFill>
                  <a:srgbClr val="000000"/>
                </a:solidFill>
                <a:ea typeface="微软雅黑" panose="020B0503020204020204" pitchFamily="34" charset="-122"/>
                <a:cs typeface="+mn-ea"/>
                <a:sym typeface="Arial" panose="020B0604020202020204" pitchFamily="34" charset="0"/>
              </a:rPr>
              <a:t> </a:t>
            </a:r>
            <a:r>
              <a:rPr lang="en-US" altLang="zh-CN" sz="1200" dirty="0">
                <a:solidFill>
                  <a:srgbClr val="000000"/>
                </a:solidFill>
                <a:ea typeface="微软雅黑" panose="020B0503020204020204" pitchFamily="34" charset="-122"/>
                <a:cs typeface="+mn-ea"/>
                <a:sym typeface="Arial" panose="020B0604020202020204" pitchFamily="34" charset="0"/>
              </a:rPr>
              <a:t>2.0</a:t>
            </a:r>
            <a:r>
              <a:rPr lang="zh-CN" altLang="en-US" sz="1200" dirty="0">
                <a:solidFill>
                  <a:srgbClr val="000000"/>
                </a:solidFill>
                <a:ea typeface="微软雅黑" panose="020B0503020204020204" pitchFamily="34" charset="-122"/>
                <a:cs typeface="+mn-ea"/>
                <a:sym typeface="Arial" panose="020B0604020202020204" pitchFamily="34" charset="0"/>
              </a:rPr>
              <a:t>预训练基础上对</a:t>
            </a:r>
            <a:r>
              <a:rPr lang="en-US" altLang="zh-CN" sz="1200" dirty="0" err="1">
                <a:solidFill>
                  <a:srgbClr val="000000"/>
                </a:solidFill>
                <a:ea typeface="微软雅黑" panose="020B0503020204020204" pitchFamily="34" charset="-122"/>
                <a:cs typeface="+mn-ea"/>
                <a:sym typeface="Arial" panose="020B0604020202020204" pitchFamily="34" charset="0"/>
              </a:rPr>
              <a:t>commonvoice</a:t>
            </a:r>
            <a:r>
              <a:rPr lang="en-US" altLang="zh-CN" sz="1200" dirty="0">
                <a:solidFill>
                  <a:srgbClr val="000000"/>
                </a:solidFill>
                <a:ea typeface="微软雅黑" panose="020B0503020204020204" pitchFamily="34" charset="-122"/>
                <a:cs typeface="+mn-ea"/>
                <a:sym typeface="Arial" panose="020B0604020202020204" pitchFamily="34" charset="0"/>
              </a:rPr>
              <a:t>(HK)</a:t>
            </a:r>
            <a:r>
              <a:rPr lang="zh-CN" altLang="en-US" sz="1200" dirty="0">
                <a:solidFill>
                  <a:srgbClr val="000000"/>
                </a:solidFill>
                <a:ea typeface="微软雅黑" panose="020B0503020204020204" pitchFamily="34" charset="-122"/>
                <a:cs typeface="+mn-ea"/>
                <a:sym typeface="Arial" panose="020B0604020202020204" pitchFamily="34" charset="0"/>
              </a:rPr>
              <a:t>粤语数据集进行</a:t>
            </a:r>
            <a:r>
              <a:rPr lang="en-US" altLang="zh-CN" sz="1200" dirty="0">
                <a:solidFill>
                  <a:srgbClr val="000000"/>
                </a:solidFill>
                <a:ea typeface="微软雅黑" panose="020B0503020204020204" pitchFamily="34" charset="-122"/>
                <a:cs typeface="+mn-ea"/>
                <a:sym typeface="Arial" panose="020B0604020202020204" pitchFamily="34" charset="0"/>
              </a:rPr>
              <a:t>fine-tuning</a:t>
            </a:r>
            <a:r>
              <a:rPr lang="zh-CN" altLang="en-US" sz="1200" dirty="0">
                <a:solidFill>
                  <a:srgbClr val="000000"/>
                </a:solidFill>
                <a:ea typeface="微软雅黑" panose="020B0503020204020204" pitchFamily="34" charset="-122"/>
                <a:cs typeface="+mn-ea"/>
                <a:sym typeface="Arial" panose="020B0604020202020204" pitchFamily="34" charset="0"/>
              </a:rPr>
              <a:t>并与</a:t>
            </a:r>
            <a:r>
              <a:rPr lang="en-US" altLang="zh-CN" sz="1200" dirty="0">
                <a:solidFill>
                  <a:srgbClr val="000000"/>
                </a:solidFill>
                <a:ea typeface="微软雅黑" panose="020B0503020204020204" pitchFamily="34" charset="-122"/>
                <a:cs typeface="+mn-ea"/>
                <a:sym typeface="Arial" panose="020B0604020202020204" pitchFamily="34" charset="0"/>
              </a:rPr>
              <a:t>Conformer</a:t>
            </a:r>
            <a:r>
              <a:rPr lang="zh-CN" altLang="en-US" sz="1200" dirty="0">
                <a:solidFill>
                  <a:srgbClr val="000000"/>
                </a:solidFill>
                <a:ea typeface="微软雅黑" panose="020B0503020204020204" pitchFamily="34" charset="-122"/>
                <a:cs typeface="+mn-ea"/>
                <a:sym typeface="Arial" panose="020B0604020202020204" pitchFamily="34" charset="0"/>
              </a:rPr>
              <a:t>模型进行联合优化。</a:t>
            </a:r>
            <a:endParaRPr lang="en-US" altLang="zh-CN" sz="1200" dirty="0">
              <a:solidFill>
                <a:srgbClr val="000000"/>
              </a:solidFill>
              <a:ea typeface="微软雅黑" panose="020B0503020204020204" pitchFamily="34" charset="-122"/>
              <a:cs typeface="+mn-ea"/>
              <a:sym typeface="Arial" panose="020B0604020202020204" pitchFamily="34" charset="0"/>
            </a:endParaRPr>
          </a:p>
        </p:txBody>
      </p:sp>
      <p:sp>
        <p:nvSpPr>
          <p:cNvPr id="18" name="TextBox 21">
            <a:extLst>
              <a:ext uri="{FF2B5EF4-FFF2-40B4-BE49-F238E27FC236}">
                <a16:creationId xmlns:a16="http://schemas.microsoft.com/office/drawing/2014/main" id="{F6EDAA02-BA12-4F48-B863-DEEFDD113428}"/>
              </a:ext>
            </a:extLst>
          </p:cNvPr>
          <p:cNvSpPr txBox="1">
            <a:spLocks noChangeArrowheads="1"/>
          </p:cNvSpPr>
          <p:nvPr/>
        </p:nvSpPr>
        <p:spPr bwMode="auto">
          <a:xfrm>
            <a:off x="490677" y="5000616"/>
            <a:ext cx="12430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9A0001"/>
                </a:solidFill>
                <a:ea typeface="微软雅黑" panose="020B0503020204020204" pitchFamily="34" charset="-122"/>
                <a:cs typeface="+mn-ea"/>
                <a:sym typeface="Arial" panose="020B0604020202020204" pitchFamily="34" charset="0"/>
              </a:rPr>
              <a:t>迁移学习</a:t>
            </a:r>
            <a:endParaRPr lang="zh-CN" altLang="zh-CN" sz="2000" b="1" dirty="0">
              <a:solidFill>
                <a:srgbClr val="9A0001"/>
              </a:solidFill>
              <a:ea typeface="微软雅黑" panose="020B0503020204020204" pitchFamily="34" charset="-122"/>
              <a:cs typeface="+mn-ea"/>
              <a:sym typeface="Arial" panose="020B0604020202020204" pitchFamily="34" charset="0"/>
            </a:endParaRPr>
          </a:p>
        </p:txBody>
      </p:sp>
      <p:sp>
        <p:nvSpPr>
          <p:cNvPr id="20" name="TextBox 21">
            <a:extLst>
              <a:ext uri="{FF2B5EF4-FFF2-40B4-BE49-F238E27FC236}">
                <a16:creationId xmlns:a16="http://schemas.microsoft.com/office/drawing/2014/main" id="{4A8F2C74-DBAE-454E-BB34-B692F7E7CD34}"/>
              </a:ext>
            </a:extLst>
          </p:cNvPr>
          <p:cNvSpPr txBox="1">
            <a:spLocks noChangeArrowheads="1"/>
          </p:cNvSpPr>
          <p:nvPr/>
        </p:nvSpPr>
        <p:spPr bwMode="auto">
          <a:xfrm>
            <a:off x="2180487" y="6063648"/>
            <a:ext cx="4120302" cy="73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zh-CN" altLang="en-US" sz="1200" b="1" dirty="0">
                <a:ea typeface="微软雅黑" panose="020B0503020204020204" pitchFamily="34" charset="-122"/>
                <a:cs typeface="+mn-ea"/>
                <a:sym typeface="Arial" panose="020B0604020202020204" pitchFamily="34" charset="0"/>
              </a:rPr>
              <a:t>问题：语境偏移问题（专业领域词、特定语境）</a:t>
            </a:r>
            <a:endParaRPr lang="en-US" altLang="zh-CN" sz="1200" b="1" dirty="0">
              <a:ea typeface="微软雅黑" panose="020B0503020204020204" pitchFamily="34" charset="-122"/>
              <a:cs typeface="+mn-ea"/>
              <a:sym typeface="Arial" panose="020B0604020202020204" pitchFamily="34" charset="0"/>
            </a:endParaRPr>
          </a:p>
          <a:p>
            <a:pPr algn="just" eaLnBrk="1" hangingPunct="1">
              <a:lnSpc>
                <a:spcPct val="120000"/>
              </a:lnSpc>
            </a:pPr>
            <a:r>
              <a:rPr lang="zh-CN" altLang="en-US" sz="1200" dirty="0">
                <a:ea typeface="微软雅黑" panose="020B0503020204020204" pitchFamily="34" charset="-122"/>
                <a:cs typeface="+mn-ea"/>
                <a:sym typeface="Arial" panose="020B0604020202020204" pitchFamily="34" charset="0"/>
              </a:rPr>
              <a:t>主要研究公司：</a:t>
            </a:r>
            <a:r>
              <a:rPr lang="en-US" altLang="zh-CN" sz="1200" dirty="0">
                <a:ea typeface="微软雅黑" panose="020B0503020204020204" pitchFamily="34" charset="-122"/>
                <a:cs typeface="+mn-ea"/>
                <a:sym typeface="Arial" panose="020B0604020202020204" pitchFamily="34" charset="0"/>
              </a:rPr>
              <a:t>google</a:t>
            </a:r>
            <a:r>
              <a:rPr lang="zh-CN" altLang="en-US" sz="1200" dirty="0">
                <a:ea typeface="微软雅黑" panose="020B0503020204020204" pitchFamily="34" charset="-122"/>
                <a:cs typeface="+mn-ea"/>
                <a:sym typeface="Arial" panose="020B0604020202020204" pitchFamily="34" charset="0"/>
              </a:rPr>
              <a:t>、</a:t>
            </a:r>
            <a:r>
              <a:rPr lang="en-US" altLang="zh-CN" sz="1200" dirty="0" err="1">
                <a:ea typeface="微软雅黑" panose="020B0503020204020204" pitchFamily="34" charset="-122"/>
                <a:cs typeface="+mn-ea"/>
                <a:sym typeface="Arial" panose="020B0604020202020204" pitchFamily="34" charset="0"/>
              </a:rPr>
              <a:t>facebook</a:t>
            </a:r>
            <a:r>
              <a:rPr lang="zh-CN" altLang="en-US" sz="1200" dirty="0">
                <a:ea typeface="微软雅黑" panose="020B0503020204020204" pitchFamily="34" charset="-122"/>
                <a:cs typeface="+mn-ea"/>
                <a:sym typeface="Arial" panose="020B0604020202020204" pitchFamily="34" charset="0"/>
              </a:rPr>
              <a:t>、</a:t>
            </a:r>
            <a:r>
              <a:rPr lang="en-US" altLang="zh-CN" sz="1200" dirty="0">
                <a:ea typeface="微软雅黑" panose="020B0503020204020204" pitchFamily="34" charset="-122"/>
                <a:cs typeface="+mn-ea"/>
                <a:sym typeface="Arial" panose="020B0604020202020204" pitchFamily="34" charset="0"/>
              </a:rPr>
              <a:t>Amazon</a:t>
            </a:r>
          </a:p>
          <a:p>
            <a:pPr algn="just" eaLnBrk="1" hangingPunct="1">
              <a:lnSpc>
                <a:spcPct val="120000"/>
              </a:lnSpc>
            </a:pPr>
            <a:r>
              <a:rPr lang="zh-CN" altLang="en-US" sz="1200" dirty="0">
                <a:ea typeface="微软雅黑" panose="020B0503020204020204" pitchFamily="34" charset="-122"/>
                <a:cs typeface="+mn-ea"/>
                <a:sym typeface="Arial" panose="020B0604020202020204" pitchFamily="34" charset="0"/>
              </a:rPr>
              <a:t>方法：</a:t>
            </a:r>
            <a:r>
              <a:rPr lang="en-US" altLang="zh-CN" sz="1200" dirty="0">
                <a:solidFill>
                  <a:srgbClr val="FF0000"/>
                </a:solidFill>
                <a:ea typeface="微软雅黑" panose="020B0503020204020204" pitchFamily="34" charset="-122"/>
                <a:cs typeface="+mn-ea"/>
                <a:sym typeface="Arial" panose="020B0604020202020204" pitchFamily="34" charset="0"/>
              </a:rPr>
              <a:t>shallow fusion</a:t>
            </a:r>
            <a:r>
              <a:rPr lang="zh-CN" altLang="en-US" sz="1200" dirty="0">
                <a:solidFill>
                  <a:srgbClr val="FF0000"/>
                </a:solidFill>
                <a:ea typeface="微软雅黑" panose="020B0503020204020204" pitchFamily="34" charset="-122"/>
                <a:cs typeface="+mn-ea"/>
                <a:sym typeface="Arial" panose="020B0604020202020204" pitchFamily="34" charset="0"/>
              </a:rPr>
              <a:t>、上下文联合建模、语言模型建模</a:t>
            </a:r>
            <a:endParaRPr lang="en-US" altLang="zh-CN" sz="2000" dirty="0">
              <a:solidFill>
                <a:srgbClr val="FF0000"/>
              </a:solidFill>
              <a:ea typeface="微软雅黑" panose="020B0503020204020204" pitchFamily="34" charset="-122"/>
              <a:cs typeface="+mn-ea"/>
              <a:sym typeface="Arial" panose="020B0604020202020204" pitchFamily="34" charset="0"/>
            </a:endParaRPr>
          </a:p>
        </p:txBody>
      </p:sp>
      <p:sp>
        <p:nvSpPr>
          <p:cNvPr id="21" name="TextBox 21">
            <a:extLst>
              <a:ext uri="{FF2B5EF4-FFF2-40B4-BE49-F238E27FC236}">
                <a16:creationId xmlns:a16="http://schemas.microsoft.com/office/drawing/2014/main" id="{276459A5-4D30-4125-B641-2B4ACE489ED5}"/>
              </a:ext>
            </a:extLst>
          </p:cNvPr>
          <p:cNvSpPr txBox="1">
            <a:spLocks noChangeArrowheads="1"/>
          </p:cNvSpPr>
          <p:nvPr/>
        </p:nvSpPr>
        <p:spPr bwMode="auto">
          <a:xfrm>
            <a:off x="490677" y="6118406"/>
            <a:ext cx="12430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9A0001"/>
                </a:solidFill>
                <a:ea typeface="微软雅黑" panose="020B0503020204020204" pitchFamily="34" charset="-122"/>
                <a:cs typeface="+mn-ea"/>
                <a:sym typeface="Arial" panose="020B0604020202020204" pitchFamily="34" charset="0"/>
              </a:rPr>
              <a:t>联合建模</a:t>
            </a:r>
            <a:endParaRPr lang="zh-CN" altLang="zh-CN" sz="2000" b="1" dirty="0">
              <a:solidFill>
                <a:srgbClr val="9A0001"/>
              </a:solidFill>
              <a:ea typeface="微软雅黑" panose="020B0503020204020204" pitchFamily="34" charset="-122"/>
              <a:cs typeface="+mn-ea"/>
              <a:sym typeface="Arial" panose="020B0604020202020204" pitchFamily="34" charset="0"/>
            </a:endParaRPr>
          </a:p>
        </p:txBody>
      </p:sp>
      <p:cxnSp>
        <p:nvCxnSpPr>
          <p:cNvPr id="22" name="直接连接符 21">
            <a:extLst>
              <a:ext uri="{FF2B5EF4-FFF2-40B4-BE49-F238E27FC236}">
                <a16:creationId xmlns:a16="http://schemas.microsoft.com/office/drawing/2014/main" id="{6421E065-602D-40A4-B73D-26504A425458}"/>
              </a:ext>
            </a:extLst>
          </p:cNvPr>
          <p:cNvCxnSpPr>
            <a:cxnSpLocks/>
          </p:cNvCxnSpPr>
          <p:nvPr/>
        </p:nvCxnSpPr>
        <p:spPr>
          <a:xfrm>
            <a:off x="1889272" y="5992102"/>
            <a:ext cx="0" cy="736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3CA0445-F27E-4742-8D39-ADE91472C912}"/>
              </a:ext>
            </a:extLst>
          </p:cNvPr>
          <p:cNvCxnSpPr>
            <a:cxnSpLocks/>
          </p:cNvCxnSpPr>
          <p:nvPr/>
        </p:nvCxnSpPr>
        <p:spPr>
          <a:xfrm>
            <a:off x="1889272" y="4863260"/>
            <a:ext cx="0" cy="736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C3E5BFE-550E-4888-95B5-4197695D148E}"/>
              </a:ext>
            </a:extLst>
          </p:cNvPr>
          <p:cNvSpPr txBox="1"/>
          <p:nvPr/>
        </p:nvSpPr>
        <p:spPr>
          <a:xfrm>
            <a:off x="6400800" y="6149184"/>
            <a:ext cx="5948363" cy="738664"/>
          </a:xfrm>
          <a:prstGeom prst="rect">
            <a:avLst/>
          </a:prstGeom>
          <a:noFill/>
        </p:spPr>
        <p:txBody>
          <a:bodyPr wrap="square">
            <a:spAutoFit/>
          </a:bodyPr>
          <a:lstStyle/>
          <a:p>
            <a:r>
              <a:rPr lang="en-US" altLang="zh-CN" sz="1050" dirty="0"/>
              <a:t>[2] </a:t>
            </a:r>
            <a:r>
              <a:rPr lang="zh-CN" altLang="en-US" sz="1050" dirty="0"/>
              <a:t>automatic speech recognition for low-resource languages: the thuee systems for the IARPA openasr20 evaluation</a:t>
            </a:r>
            <a:r>
              <a:rPr lang="en-US" altLang="zh-CN" sz="1050" dirty="0"/>
              <a:t>.</a:t>
            </a:r>
          </a:p>
          <a:p>
            <a:r>
              <a:rPr lang="en-US" altLang="zh-CN" sz="1050" dirty="0"/>
              <a:t>[3] </a:t>
            </a:r>
            <a:r>
              <a:rPr lang="en-US" altLang="zh-CN" sz="1050" b="0" i="0" dirty="0">
                <a:solidFill>
                  <a:srgbClr val="222222"/>
                </a:solidFill>
                <a:effectLst/>
                <a:latin typeface="Arial" panose="020B0604020202020204" pitchFamily="34" charset="0"/>
              </a:rPr>
              <a:t>Pundak G, Sainath T N, </a:t>
            </a:r>
            <a:r>
              <a:rPr lang="en-US" altLang="zh-CN" sz="1050" b="0" i="0" dirty="0" err="1">
                <a:solidFill>
                  <a:srgbClr val="222222"/>
                </a:solidFill>
                <a:effectLst/>
                <a:latin typeface="Arial" panose="020B0604020202020204" pitchFamily="34" charset="0"/>
              </a:rPr>
              <a:t>Prabhavalkar</a:t>
            </a:r>
            <a:r>
              <a:rPr lang="en-US" altLang="zh-CN" sz="1050" b="0" i="0" dirty="0">
                <a:solidFill>
                  <a:srgbClr val="222222"/>
                </a:solidFill>
                <a:effectLst/>
                <a:latin typeface="Arial" panose="020B0604020202020204" pitchFamily="34" charset="0"/>
              </a:rPr>
              <a:t> R, et al. Deep context: end-to-end contextual speech recognition[C]//2018 IEEE spoken language technology workshop (SLT). IEEE, 2018: 418-425.</a:t>
            </a:r>
            <a:endParaRPr lang="zh-CN" altLang="en-US" sz="1050" dirty="0"/>
          </a:p>
        </p:txBody>
      </p:sp>
      <p:sp>
        <p:nvSpPr>
          <p:cNvPr id="34" name="矩形 47">
            <a:extLst>
              <a:ext uri="{FF2B5EF4-FFF2-40B4-BE49-F238E27FC236}">
                <a16:creationId xmlns:a16="http://schemas.microsoft.com/office/drawing/2014/main" id="{71DBC65A-1AC2-447A-9365-84316AC9C5DA}"/>
              </a:ext>
            </a:extLst>
          </p:cNvPr>
          <p:cNvSpPr>
            <a:spLocks noChangeArrowheads="1"/>
          </p:cNvSpPr>
          <p:nvPr/>
        </p:nvSpPr>
        <p:spPr bwMode="auto">
          <a:xfrm>
            <a:off x="2111061" y="4447175"/>
            <a:ext cx="4232588" cy="3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b="1" dirty="0">
                <a:solidFill>
                  <a:srgbClr val="333333"/>
                </a:solidFill>
                <a:latin typeface="Arial" panose="020B0604020202020204" pitchFamily="34" charset="0"/>
                <a:cs typeface="+mn-ea"/>
                <a:sym typeface="Arial" panose="020B0604020202020204" pitchFamily="34" charset="0"/>
              </a:rPr>
              <a:t>OpenASR20 </a:t>
            </a:r>
            <a:r>
              <a:rPr lang="en-US" altLang="zh-CN" sz="1400" b="1" dirty="0" err="1">
                <a:solidFill>
                  <a:srgbClr val="333333"/>
                </a:solidFill>
                <a:latin typeface="Arial" panose="020B0604020202020204" pitchFamily="34" charset="0"/>
                <a:cs typeface="+mn-ea"/>
                <a:sym typeface="Arial" panose="020B0604020202020204" pitchFamily="34" charset="0"/>
              </a:rPr>
              <a:t>THUsatlab</a:t>
            </a:r>
            <a:r>
              <a:rPr lang="zh-CN" altLang="en-US" sz="1400" b="1" dirty="0">
                <a:solidFill>
                  <a:srgbClr val="333333"/>
                </a:solidFill>
                <a:latin typeface="Arial" panose="020B0604020202020204" pitchFamily="34" charset="0"/>
                <a:cs typeface="+mn-ea"/>
                <a:sym typeface="Arial" panose="020B0604020202020204" pitchFamily="34" charset="0"/>
              </a:rPr>
              <a:t>团队解决方案整体架构图</a:t>
            </a:r>
            <a:r>
              <a:rPr lang="en-US" altLang="zh-CN" sz="1400" b="1" baseline="30000" dirty="0">
                <a:solidFill>
                  <a:srgbClr val="333333"/>
                </a:solidFill>
                <a:latin typeface="Arial" panose="020B0604020202020204" pitchFamily="34" charset="0"/>
                <a:cs typeface="+mn-ea"/>
                <a:sym typeface="Arial" panose="020B0604020202020204" pitchFamily="34" charset="0"/>
              </a:rPr>
              <a:t>[1]</a:t>
            </a:r>
            <a:endParaRPr lang="zh-CN" altLang="en-US" sz="1400" baseline="300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矩形 47">
            <a:extLst>
              <a:ext uri="{FF2B5EF4-FFF2-40B4-BE49-F238E27FC236}">
                <a16:creationId xmlns:a16="http://schemas.microsoft.com/office/drawing/2014/main" id="{75089ACC-D3EF-4748-B757-D1CDF89BFBF2}"/>
              </a:ext>
            </a:extLst>
          </p:cNvPr>
          <p:cNvSpPr>
            <a:spLocks noChangeArrowheads="1"/>
          </p:cNvSpPr>
          <p:nvPr/>
        </p:nvSpPr>
        <p:spPr bwMode="auto">
          <a:xfrm>
            <a:off x="8287403" y="4455528"/>
            <a:ext cx="3942697" cy="30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b="1"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rPr>
              <a:t>CLAS</a:t>
            </a:r>
            <a:r>
              <a:rPr lang="en-US" altLang="zh-CN" sz="1400" b="1" dirty="0">
                <a:solidFill>
                  <a:srgbClr val="333333"/>
                </a:solidFill>
                <a:latin typeface="Arial" panose="020B0604020202020204" pitchFamily="34" charset="0"/>
                <a:cs typeface="+mn-ea"/>
                <a:sym typeface="Arial" panose="020B0604020202020204" pitchFamily="34" charset="0"/>
              </a:rPr>
              <a:t>(Contextual </a:t>
            </a:r>
            <a:r>
              <a:rPr lang="en-US" altLang="zh-CN" sz="1400" b="1" dirty="0" err="1">
                <a:solidFill>
                  <a:srgbClr val="333333"/>
                </a:solidFill>
                <a:latin typeface="Arial" panose="020B0604020202020204" pitchFamily="34" charset="0"/>
                <a:cs typeface="+mn-ea"/>
                <a:sym typeface="Arial" panose="020B0604020202020204" pitchFamily="34" charset="0"/>
              </a:rPr>
              <a:t>Listen,Atten</a:t>
            </a:r>
            <a:r>
              <a:rPr lang="en-US" altLang="zh-CN" sz="1400" b="1" dirty="0">
                <a:solidFill>
                  <a:srgbClr val="333333"/>
                </a:solidFill>
                <a:latin typeface="Arial" panose="020B0604020202020204" pitchFamily="34" charset="0"/>
                <a:cs typeface="+mn-ea"/>
                <a:sym typeface="Arial" panose="020B0604020202020204" pitchFamily="34" charset="0"/>
              </a:rPr>
              <a:t> and Speech)</a:t>
            </a:r>
            <a:r>
              <a:rPr lang="en-US" altLang="zh-CN" sz="1400" b="1" baseline="30000" dirty="0">
                <a:solidFill>
                  <a:srgbClr val="333333"/>
                </a:solidFill>
                <a:latin typeface="Arial" panose="020B0604020202020204" pitchFamily="34" charset="0"/>
                <a:cs typeface="+mn-ea"/>
                <a:sym typeface="Arial" panose="020B0604020202020204" pitchFamily="34" charset="0"/>
              </a:rPr>
              <a:t>[2]</a:t>
            </a:r>
            <a:endParaRPr lang="zh-CN" altLang="en-US" sz="1400" baseline="30000" dirty="0">
              <a:solidFill>
                <a:srgbClr val="33333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129564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98,&quot;width&quot;:706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85,&quot;width&quot;:939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93,&quot;width&quot;:11423}"/>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1366</TotalTime>
  <Words>1956</Words>
  <Application>Microsoft Office PowerPoint</Application>
  <PresentationFormat>宽屏</PresentationFormat>
  <Paragraphs>224</Paragraphs>
  <Slides>29</Slides>
  <Notes>18</Notes>
  <HiddenSlides>0</HiddenSlides>
  <MMClips>8</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等线</vt:lpstr>
      <vt:lpstr>汉仪旗黑-45S</vt:lpstr>
      <vt:lpstr>微软雅黑</vt:lpstr>
      <vt:lpstr>微软雅黑 (正文)</vt:lpstr>
      <vt:lpstr>Arial</vt:lpstr>
      <vt:lpstr>Arial Black</vt:lpstr>
      <vt:lpstr>Times New Roman</vt:lpstr>
      <vt:lpstr>自定义设计方案</vt:lpstr>
      <vt:lpstr>PowerPoint 演示文稿</vt:lpstr>
      <vt:lpstr>PowerPoint 演示文稿</vt:lpstr>
      <vt:lpstr>PowerPoint 演示文稿</vt:lpstr>
      <vt:lpstr>1 产品背景及其挑战</vt:lpstr>
      <vt:lpstr>PowerPoint 演示文稿</vt:lpstr>
      <vt:lpstr>2.1  智能语音控制交互 – 相关挑战</vt:lpstr>
      <vt:lpstr>2.2  智能语音控制交互 – 整体架构</vt:lpstr>
      <vt:lpstr>2.3  智能语音控制交互 – 序列对齐问题</vt:lpstr>
      <vt:lpstr>2.4  智能语音控制交互 – 识别准确性</vt:lpstr>
      <vt:lpstr>2.5  智能语音控制交互 – 识别流畅性</vt:lpstr>
      <vt:lpstr>2.6  智能语音控制交互 – 单通道语音分离方案及技术</vt:lpstr>
      <vt:lpstr>2.6  智能语音控制交互 – 单通道语音分离方案及技术</vt:lpstr>
      <vt:lpstr>PowerPoint 演示文稿</vt:lpstr>
      <vt:lpstr>1.8  智能语音控制交互 – 语音与手势控制结合</vt:lpstr>
      <vt:lpstr>PowerPoint 演示文稿</vt:lpstr>
      <vt:lpstr>PowerPoint 演示文稿</vt:lpstr>
      <vt:lpstr>3  智能导引机器人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未来展望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林镇涛</dc:creator>
  <cp:lastModifiedBy>镇涛 林</cp:lastModifiedBy>
  <cp:revision>350</cp:revision>
  <dcterms:created xsi:type="dcterms:W3CDTF">2018-12-09T14:29:00Z</dcterms:created>
  <dcterms:modified xsi:type="dcterms:W3CDTF">2021-12-08T01:44:08Z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2052-11.3.0.8513</vt:lpwstr>
  </property>
</Properties>
</file>